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427" r:id="rId5"/>
    <p:sldId id="493" r:id="rId6"/>
    <p:sldId id="419" r:id="rId7"/>
    <p:sldId id="430" r:id="rId8"/>
    <p:sldId id="491" r:id="rId9"/>
    <p:sldId id="429" r:id="rId10"/>
    <p:sldId id="494" r:id="rId11"/>
    <p:sldId id="492" r:id="rId12"/>
    <p:sldId id="495" r:id="rId13"/>
    <p:sldId id="496" r:id="rId14"/>
    <p:sldId id="497" r:id="rId15"/>
    <p:sldId id="505" r:id="rId16"/>
    <p:sldId id="506" r:id="rId17"/>
    <p:sldId id="455" r:id="rId18"/>
    <p:sldId id="456" r:id="rId19"/>
    <p:sldId id="457" r:id="rId20"/>
    <p:sldId id="458" r:id="rId21"/>
    <p:sldId id="459" r:id="rId22"/>
    <p:sldId id="499" r:id="rId23"/>
    <p:sldId id="461" r:id="rId24"/>
    <p:sldId id="462" r:id="rId25"/>
    <p:sldId id="463" r:id="rId26"/>
    <p:sldId id="500" r:id="rId27"/>
    <p:sldId id="502" r:id="rId28"/>
    <p:sldId id="503" r:id="rId29"/>
    <p:sldId id="498" r:id="rId30"/>
    <p:sldId id="50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70487DA-8271-461B-B2B4-1E28A77EA50E}">
          <p14:sldIdLst>
            <p14:sldId id="427"/>
            <p14:sldId id="493"/>
            <p14:sldId id="419"/>
            <p14:sldId id="430"/>
            <p14:sldId id="491"/>
            <p14:sldId id="429"/>
            <p14:sldId id="494"/>
            <p14:sldId id="492"/>
            <p14:sldId id="495"/>
            <p14:sldId id="496"/>
            <p14:sldId id="497"/>
            <p14:sldId id="505"/>
            <p14:sldId id="506"/>
            <p14:sldId id="455"/>
            <p14:sldId id="456"/>
            <p14:sldId id="457"/>
            <p14:sldId id="458"/>
            <p14:sldId id="459"/>
            <p14:sldId id="499"/>
            <p14:sldId id="461"/>
            <p14:sldId id="462"/>
            <p14:sldId id="463"/>
            <p14:sldId id="500"/>
            <p14:sldId id="502"/>
            <p14:sldId id="503"/>
            <p14:sldId id="498"/>
            <p14:sldId id="504"/>
          </p14:sldIdLst>
        </p14:section>
      </p14:sectionLst>
    </p:ex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jit Bhattacharjee" initials="AB" lastIdx="3" clrIdx="0">
    <p:extLst>
      <p:ext uri="{19B8F6BF-5375-455C-9EA6-DF929625EA0E}">
        <p15:presenceInfo xmlns:p15="http://schemas.microsoft.com/office/powerpoint/2012/main" userId="S-1-5-21-436374069-220523388-1801674531-8414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C7FB2"/>
    <a:srgbClr val="CDF7E9"/>
    <a:srgbClr val="C3F5E4"/>
    <a:srgbClr val="178C64"/>
    <a:srgbClr val="FFD1FF"/>
    <a:srgbClr val="FFD0C1"/>
    <a:srgbClr val="A3D1F3"/>
    <a:srgbClr val="125687"/>
    <a:srgbClr val="FFBDFF"/>
    <a:srgbClr val="9E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41" autoAdjust="0"/>
    <p:restoredTop sz="88835" autoAdjust="0"/>
  </p:normalViewPr>
  <p:slideViewPr>
    <p:cSldViewPr snapToGrid="0">
      <p:cViewPr varScale="1">
        <p:scale>
          <a:sx n="78" d="100"/>
          <a:sy n="78" d="100"/>
        </p:scale>
        <p:origin x="331" y="62"/>
      </p:cViewPr>
      <p:guideLst>
        <p:guide orient="horz" pos="2160"/>
        <p:guide pos="3841"/>
      </p:guideLst>
    </p:cSldViewPr>
  </p:slideViewPr>
  <p:notesTextViewPr>
    <p:cViewPr>
      <p:scale>
        <a:sx n="1" d="1"/>
        <a:sy n="1" d="1"/>
      </p:scale>
      <p:origin x="0" y="0"/>
    </p:cViewPr>
  </p:notesTextViewPr>
  <p:sorterViewPr>
    <p:cViewPr>
      <p:scale>
        <a:sx n="100" d="100"/>
        <a:sy n="100" d="100"/>
      </p:scale>
      <p:origin x="0" y="-2361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Prediction Speed</a:t>
            </a:r>
          </a:p>
        </c:rich>
      </c:tx>
      <c:layout>
        <c:manualLayout>
          <c:xMode val="edge"/>
          <c:yMode val="edge"/>
          <c:x val="0.16341089734066261"/>
          <c:y val="2.732240437158469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59534244540188"/>
          <c:y val="0.11501376877070692"/>
          <c:w val="0.49361220472440948"/>
          <c:h val="0.81096058689385142"/>
        </c:manualLayout>
      </c:layout>
      <c:barChart>
        <c:barDir val="col"/>
        <c:grouping val="stacked"/>
        <c:varyColors val="0"/>
        <c:ser>
          <c:idx val="0"/>
          <c:order val="0"/>
          <c:tx>
            <c:strRef>
              <c:f>Sheet1!$B$1</c:f>
              <c:strCache>
                <c:ptCount val="1"/>
                <c:pt idx="0">
                  <c:v>Y Axis</c:v>
                </c:pt>
              </c:strCache>
            </c:strRef>
          </c:tx>
          <c:spPr>
            <a:solidFill>
              <a:schemeClr val="accent1"/>
            </a:solidFill>
            <a:ln>
              <a:noFill/>
            </a:ln>
            <a:effectLst/>
          </c:spPr>
          <c:invertIfNegative val="0"/>
          <c:dPt>
            <c:idx val="0"/>
            <c:invertIfNegative val="0"/>
            <c:bubble3D val="0"/>
            <c:spPr>
              <a:solidFill>
                <a:schemeClr val="bg1">
                  <a:lumMod val="50000"/>
                </a:schemeClr>
              </a:solidFill>
              <a:ln>
                <a:noFill/>
              </a:ln>
              <a:effectLst/>
            </c:spPr>
            <c:extLst>
              <c:ext xmlns:c16="http://schemas.microsoft.com/office/drawing/2014/chart" uri="{C3380CC4-5D6E-409C-BE32-E72D297353CC}">
                <c16:uniqueId val="{00000006-1711-4440-9340-514584DF9BF2}"/>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4-1711-4440-9340-514584DF9BF2}"/>
              </c:ext>
            </c:extLst>
          </c:dPt>
          <c:dPt>
            <c:idx val="3"/>
            <c:invertIfNegative val="0"/>
            <c:bubble3D val="0"/>
            <c:spPr>
              <a:solidFill>
                <a:schemeClr val="accent6">
                  <a:lumMod val="75000"/>
                </a:schemeClr>
              </a:solidFill>
              <a:ln>
                <a:noFill/>
              </a:ln>
              <a:effectLst/>
            </c:spPr>
            <c:extLst>
              <c:ext xmlns:c16="http://schemas.microsoft.com/office/drawing/2014/chart" uri="{C3380CC4-5D6E-409C-BE32-E72D297353CC}">
                <c16:uniqueId val="{00000003-1711-4440-9340-514584DF9BF2}"/>
              </c:ext>
            </c:extLst>
          </c:dPt>
          <c:dPt>
            <c:idx val="4"/>
            <c:invertIfNegative val="0"/>
            <c:bubble3D val="0"/>
            <c:spPr>
              <a:solidFill>
                <a:schemeClr val="tx2"/>
              </a:solidFill>
              <a:ln>
                <a:solidFill>
                  <a:schemeClr val="accent1"/>
                </a:solidFill>
              </a:ln>
              <a:effectLst/>
            </c:spPr>
            <c:extLst>
              <c:ext xmlns:c16="http://schemas.microsoft.com/office/drawing/2014/chart" uri="{C3380CC4-5D6E-409C-BE32-E72D297353CC}">
                <c16:uniqueId val="{00000005-1711-4440-9340-514584DF9BF2}"/>
              </c:ext>
            </c:extLst>
          </c:dPt>
          <c:cat>
            <c:strRef>
              <c:f>Sheet1!$A$2:$A$6</c:f>
              <c:strCache>
                <c:ptCount val="3"/>
                <c:pt idx="0">
                  <c:v>Tensorflow</c:v>
                </c:pt>
                <c:pt idx="1">
                  <c:v>Caffe2</c:v>
                </c:pt>
                <c:pt idx="2">
                  <c:v>MATLAB</c:v>
                </c:pt>
              </c:strCache>
            </c:strRef>
          </c:cat>
          <c:val>
            <c:numRef>
              <c:f>Sheet1!$B$2:$B$6</c:f>
              <c:numCache>
                <c:formatCode>General</c:formatCode>
                <c:ptCount val="5"/>
                <c:pt idx="0">
                  <c:v>490</c:v>
                </c:pt>
                <c:pt idx="1">
                  <c:v>700</c:v>
                </c:pt>
                <c:pt idx="2">
                  <c:v>1050</c:v>
                </c:pt>
              </c:numCache>
            </c:numRef>
          </c:val>
          <c:extLst>
            <c:ext xmlns:c16="http://schemas.microsoft.com/office/drawing/2014/chart" uri="{C3380CC4-5D6E-409C-BE32-E72D297353CC}">
              <c16:uniqueId val="{00000000-1711-4440-9340-514584DF9BF2}"/>
            </c:ext>
          </c:extLst>
        </c:ser>
        <c:ser>
          <c:idx val="1"/>
          <c:order val="1"/>
          <c:tx>
            <c:strRef>
              <c:f>Sheet1!$C$1</c:f>
              <c:strCache>
                <c:ptCount val="1"/>
                <c:pt idx="0">
                  <c:v>Column1</c:v>
                </c:pt>
              </c:strCache>
            </c:strRef>
          </c:tx>
          <c:spPr>
            <a:solidFill>
              <a:schemeClr val="accent2"/>
            </a:solidFill>
            <a:ln>
              <a:noFill/>
            </a:ln>
            <a:effectLst/>
          </c:spPr>
          <c:invertIfNegative val="0"/>
          <c:cat>
            <c:strRef>
              <c:f>Sheet1!$A$2:$A$6</c:f>
              <c:strCache>
                <c:ptCount val="3"/>
                <c:pt idx="0">
                  <c:v>Tensorflow</c:v>
                </c:pt>
                <c:pt idx="1">
                  <c:v>Caffe2</c:v>
                </c:pt>
                <c:pt idx="2">
                  <c:v>MATLAB</c:v>
                </c:pt>
              </c:strCache>
            </c:strRef>
          </c:cat>
          <c:val>
            <c:numRef>
              <c:f>Sheet1!$C$2:$C$6</c:f>
              <c:numCache>
                <c:formatCode>General</c:formatCode>
                <c:ptCount val="5"/>
              </c:numCache>
            </c:numRef>
          </c:val>
          <c:extLst>
            <c:ext xmlns:c16="http://schemas.microsoft.com/office/drawing/2014/chart" uri="{C3380CC4-5D6E-409C-BE32-E72D297353CC}">
              <c16:uniqueId val="{00000001-1711-4440-9340-514584DF9BF2}"/>
            </c:ext>
          </c:extLst>
        </c:ser>
        <c:ser>
          <c:idx val="2"/>
          <c:order val="2"/>
          <c:tx>
            <c:strRef>
              <c:f>Sheet1!$D$1</c:f>
              <c:strCache>
                <c:ptCount val="1"/>
                <c:pt idx="0">
                  <c:v>Column2</c:v>
                </c:pt>
              </c:strCache>
            </c:strRef>
          </c:tx>
          <c:spPr>
            <a:solidFill>
              <a:schemeClr val="accent3"/>
            </a:solidFill>
            <a:ln>
              <a:noFill/>
            </a:ln>
            <a:effectLst/>
          </c:spPr>
          <c:invertIfNegative val="0"/>
          <c:cat>
            <c:strRef>
              <c:f>Sheet1!$A$2:$A$6</c:f>
              <c:strCache>
                <c:ptCount val="3"/>
                <c:pt idx="0">
                  <c:v>Tensorflow</c:v>
                </c:pt>
                <c:pt idx="1">
                  <c:v>Caffe2</c:v>
                </c:pt>
                <c:pt idx="2">
                  <c:v>MATLAB</c:v>
                </c:pt>
              </c:strCache>
            </c:strRef>
          </c:cat>
          <c:val>
            <c:numRef>
              <c:f>Sheet1!$D$2:$D$6</c:f>
              <c:numCache>
                <c:formatCode>General</c:formatCode>
                <c:ptCount val="5"/>
              </c:numCache>
            </c:numRef>
          </c:val>
          <c:extLst>
            <c:ext xmlns:c16="http://schemas.microsoft.com/office/drawing/2014/chart" uri="{C3380CC4-5D6E-409C-BE32-E72D297353CC}">
              <c16:uniqueId val="{00000002-1711-4440-9340-514584DF9BF2}"/>
            </c:ext>
          </c:extLst>
        </c:ser>
        <c:dLbls>
          <c:showLegendKey val="0"/>
          <c:showVal val="0"/>
          <c:showCatName val="0"/>
          <c:showSerName val="0"/>
          <c:showPercent val="0"/>
          <c:showBubbleSize val="0"/>
        </c:dLbls>
        <c:gapWidth val="219"/>
        <c:overlap val="100"/>
        <c:axId val="1168201912"/>
        <c:axId val="1168199944"/>
      </c:barChart>
      <c:catAx>
        <c:axId val="1168201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8199944"/>
        <c:crosses val="autoZero"/>
        <c:auto val="1"/>
        <c:lblAlgn val="ctr"/>
        <c:lblOffset val="100"/>
        <c:noMultiLvlLbl val="0"/>
      </c:catAx>
      <c:valAx>
        <c:axId val="1168199944"/>
        <c:scaling>
          <c:orientation val="minMax"/>
          <c:max val="3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Images</a:t>
                </a:r>
                <a:r>
                  <a:rPr lang="en-US" baseline="0"/>
                  <a:t> / Second</a:t>
                </a:r>
                <a:endParaRPr lang="en-US"/>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8201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Prediction Speed</a:t>
            </a:r>
          </a:p>
        </c:rich>
      </c:tx>
      <c:layout>
        <c:manualLayout>
          <c:xMode val="edge"/>
          <c:yMode val="edge"/>
          <c:x val="0.16341089734066261"/>
          <c:y val="2.7322404371584699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59534244540188"/>
          <c:y val="0.11501376877070692"/>
          <c:w val="0.49361220472440948"/>
          <c:h val="0.81096058689385142"/>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bg1">
                  <a:lumMod val="50000"/>
                </a:schemeClr>
              </a:solidFill>
              <a:ln>
                <a:noFill/>
              </a:ln>
              <a:effectLst/>
            </c:spPr>
            <c:extLst>
              <c:ext xmlns:c16="http://schemas.microsoft.com/office/drawing/2014/chart" uri="{C3380CC4-5D6E-409C-BE32-E72D297353CC}">
                <c16:uniqueId val="{00000006-1711-4440-9340-514584DF9BF2}"/>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4-1711-4440-9340-514584DF9BF2}"/>
              </c:ext>
            </c:extLst>
          </c:dPt>
          <c:dPt>
            <c:idx val="3"/>
            <c:invertIfNegative val="0"/>
            <c:bubble3D val="0"/>
            <c:spPr>
              <a:solidFill>
                <a:schemeClr val="accent6">
                  <a:lumMod val="75000"/>
                </a:schemeClr>
              </a:solidFill>
              <a:ln>
                <a:noFill/>
              </a:ln>
              <a:effectLst/>
            </c:spPr>
            <c:extLst>
              <c:ext xmlns:c16="http://schemas.microsoft.com/office/drawing/2014/chart" uri="{C3380CC4-5D6E-409C-BE32-E72D297353CC}">
                <c16:uniqueId val="{00000003-1711-4440-9340-514584DF9BF2}"/>
              </c:ext>
            </c:extLst>
          </c:dPt>
          <c:dPt>
            <c:idx val="4"/>
            <c:invertIfNegative val="0"/>
            <c:bubble3D val="0"/>
            <c:spPr>
              <a:solidFill>
                <a:schemeClr val="tx2"/>
              </a:solidFill>
              <a:ln>
                <a:solidFill>
                  <a:schemeClr val="accent1"/>
                </a:solidFill>
              </a:ln>
              <a:effectLst/>
            </c:spPr>
            <c:extLst>
              <c:ext xmlns:c16="http://schemas.microsoft.com/office/drawing/2014/chart" uri="{C3380CC4-5D6E-409C-BE32-E72D297353CC}">
                <c16:uniqueId val="{00000005-1711-4440-9340-514584DF9BF2}"/>
              </c:ext>
            </c:extLst>
          </c:dPt>
          <c:cat>
            <c:strRef>
              <c:f>Sheet1!$A$2:$A$6</c:f>
              <c:strCache>
                <c:ptCount val="5"/>
                <c:pt idx="0">
                  <c:v>Tensorflow</c:v>
                </c:pt>
                <c:pt idx="1">
                  <c:v>Caffe2</c:v>
                </c:pt>
                <c:pt idx="2">
                  <c:v>MATLAB</c:v>
                </c:pt>
                <c:pt idx="4">
                  <c:v>GPU Coder</c:v>
                </c:pt>
              </c:strCache>
            </c:strRef>
          </c:cat>
          <c:val>
            <c:numRef>
              <c:f>Sheet1!$B$2:$B$6</c:f>
              <c:numCache>
                <c:formatCode>General</c:formatCode>
                <c:ptCount val="5"/>
                <c:pt idx="0">
                  <c:v>490</c:v>
                </c:pt>
                <c:pt idx="1">
                  <c:v>700</c:v>
                </c:pt>
                <c:pt idx="2">
                  <c:v>1050</c:v>
                </c:pt>
                <c:pt idx="4">
                  <c:v>3250</c:v>
                </c:pt>
              </c:numCache>
            </c:numRef>
          </c:val>
          <c:extLst>
            <c:ext xmlns:c16="http://schemas.microsoft.com/office/drawing/2014/chart" uri="{C3380CC4-5D6E-409C-BE32-E72D297353CC}">
              <c16:uniqueId val="{00000000-1711-4440-9340-514584DF9BF2}"/>
            </c:ext>
          </c:extLst>
        </c:ser>
        <c:ser>
          <c:idx val="1"/>
          <c:order val="1"/>
          <c:tx>
            <c:strRef>
              <c:f>Sheet1!$C$1</c:f>
              <c:strCache>
                <c:ptCount val="1"/>
                <c:pt idx="0">
                  <c:v>Column1</c:v>
                </c:pt>
              </c:strCache>
            </c:strRef>
          </c:tx>
          <c:spPr>
            <a:solidFill>
              <a:schemeClr val="accent2"/>
            </a:solidFill>
            <a:ln>
              <a:noFill/>
            </a:ln>
            <a:effectLst/>
          </c:spPr>
          <c:invertIfNegative val="0"/>
          <c:cat>
            <c:strRef>
              <c:f>Sheet1!$A$2:$A$6</c:f>
              <c:strCache>
                <c:ptCount val="5"/>
                <c:pt idx="0">
                  <c:v>Tensorflow</c:v>
                </c:pt>
                <c:pt idx="1">
                  <c:v>Caffe2</c:v>
                </c:pt>
                <c:pt idx="2">
                  <c:v>MATLAB</c:v>
                </c:pt>
                <c:pt idx="4">
                  <c:v>GPU Coder</c:v>
                </c:pt>
              </c:strCache>
            </c:strRef>
          </c:cat>
          <c:val>
            <c:numRef>
              <c:f>Sheet1!$C$2:$C$6</c:f>
              <c:numCache>
                <c:formatCode>General</c:formatCode>
                <c:ptCount val="5"/>
              </c:numCache>
            </c:numRef>
          </c:val>
          <c:extLst>
            <c:ext xmlns:c16="http://schemas.microsoft.com/office/drawing/2014/chart" uri="{C3380CC4-5D6E-409C-BE32-E72D297353CC}">
              <c16:uniqueId val="{00000001-1711-4440-9340-514584DF9BF2}"/>
            </c:ext>
          </c:extLst>
        </c:ser>
        <c:ser>
          <c:idx val="2"/>
          <c:order val="2"/>
          <c:tx>
            <c:strRef>
              <c:f>Sheet1!$D$1</c:f>
              <c:strCache>
                <c:ptCount val="1"/>
                <c:pt idx="0">
                  <c:v>Column2</c:v>
                </c:pt>
              </c:strCache>
            </c:strRef>
          </c:tx>
          <c:spPr>
            <a:solidFill>
              <a:schemeClr val="accent3"/>
            </a:solidFill>
            <a:ln>
              <a:noFill/>
            </a:ln>
            <a:effectLst/>
          </c:spPr>
          <c:invertIfNegative val="0"/>
          <c:cat>
            <c:strRef>
              <c:f>Sheet1!$A$2:$A$6</c:f>
              <c:strCache>
                <c:ptCount val="5"/>
                <c:pt idx="0">
                  <c:v>Tensorflow</c:v>
                </c:pt>
                <c:pt idx="1">
                  <c:v>Caffe2</c:v>
                </c:pt>
                <c:pt idx="2">
                  <c:v>MATLAB</c:v>
                </c:pt>
                <c:pt idx="4">
                  <c:v>GPU Coder</c:v>
                </c:pt>
              </c:strCache>
            </c:strRef>
          </c:cat>
          <c:val>
            <c:numRef>
              <c:f>Sheet1!$D$2:$D$6</c:f>
              <c:numCache>
                <c:formatCode>General</c:formatCode>
                <c:ptCount val="5"/>
              </c:numCache>
            </c:numRef>
          </c:val>
          <c:extLst>
            <c:ext xmlns:c16="http://schemas.microsoft.com/office/drawing/2014/chart" uri="{C3380CC4-5D6E-409C-BE32-E72D297353CC}">
              <c16:uniqueId val="{00000002-1711-4440-9340-514584DF9BF2}"/>
            </c:ext>
          </c:extLst>
        </c:ser>
        <c:dLbls>
          <c:showLegendKey val="0"/>
          <c:showVal val="0"/>
          <c:showCatName val="0"/>
          <c:showSerName val="0"/>
          <c:showPercent val="0"/>
          <c:showBubbleSize val="0"/>
        </c:dLbls>
        <c:gapWidth val="219"/>
        <c:overlap val="100"/>
        <c:axId val="1168201912"/>
        <c:axId val="1168199944"/>
      </c:barChart>
      <c:catAx>
        <c:axId val="1168201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8199944"/>
        <c:crosses val="autoZero"/>
        <c:auto val="1"/>
        <c:lblAlgn val="ctr"/>
        <c:lblOffset val="100"/>
        <c:noMultiLvlLbl val="0"/>
      </c:catAx>
      <c:valAx>
        <c:axId val="1168199944"/>
        <c:scaling>
          <c:orientation val="minMax"/>
          <c:max val="35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Images / Second</a:t>
                </a:r>
              </a:p>
            </c:rich>
          </c:tx>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8201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2/27/2018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2/27/2018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2643329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258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is ubiquitous. </a:t>
            </a:r>
          </a:p>
          <a:p>
            <a:r>
              <a:rPr lang="en-US" dirty="0"/>
              <a:t>From medical diagnosis, speech and handwriting recognition to automated trading and movie recommendations machine learning techniques are being used to make critical business and life decisions every moment of the day. Every machine learning problem is different and it can be challenging to manage raw data, identify key features that impact your model, training multiple models and performing model assessments. </a:t>
            </a:r>
          </a:p>
          <a:p>
            <a:endParaRPr lang="en-US" baseline="0"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6BB67D-01AF-4AEA-961F-78F9A8C6BFED}" type="slidenum">
              <a:rPr lang="en-US" smtClean="0"/>
              <a:pPr/>
              <a:t>3</a:t>
            </a:fld>
            <a:endParaRPr lang="en-US"/>
          </a:p>
        </p:txBody>
      </p:sp>
    </p:spTree>
    <p:extLst>
      <p:ext uri="{BB962C8B-B14F-4D97-AF65-F5344CB8AC3E}">
        <p14:creationId xmlns:p14="http://schemas.microsoft.com/office/powerpoint/2010/main" val="438096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3831231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820040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a:t>Depending</a:t>
            </a:r>
            <a:r>
              <a:rPr lang="en-US" baseline="0"/>
              <a:t> on the application, you could have thousands or millions of example images available to you. But in order to learn what an object is, the image must be of the object only, no background or other objects that could confuse it. Take a car for example, in order to train a network on what a car is, you have to crop and identify only the location of the car. Imagine having to do that for a million images one by one. </a:t>
            </a:r>
          </a:p>
          <a:p>
            <a:endParaRPr lang="en-US" baseline="0"/>
          </a:p>
          <a:p>
            <a:r>
              <a:rPr lang="en-US" baseline="0"/>
              <a:t>(CLICK) So here’s a video of how MATLAB makes this task easier. You identify one car in a video, and then MATLAB will track the car over many frames in the video. You now have 100 examples of car that can be used for training. Imagine having to do that without this app. </a:t>
            </a:r>
          </a:p>
          <a:p>
            <a:endParaRPr lang="en-US" baseline="0"/>
          </a:p>
          <a:p>
            <a:r>
              <a:rPr lang="en-US" baseline="0"/>
              <a:t>**if time, rework video to actually show cropping</a:t>
            </a:r>
            <a:endParaRPr lang="en-US"/>
          </a:p>
        </p:txBody>
      </p:sp>
    </p:spTree>
    <p:extLst>
      <p:ext uri="{BB962C8B-B14F-4D97-AF65-F5344CB8AC3E}">
        <p14:creationId xmlns:p14="http://schemas.microsoft.com/office/powerpoint/2010/main" val="2567960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646832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dirty="0"/>
              <a:t>You’ve heard about deep learning from your customers and also at MathWorks</a:t>
            </a:r>
          </a:p>
          <a:p>
            <a:pPr marL="171450" indent="-171450" algn="l">
              <a:buFont typeface="Arial" panose="020B0604020202020204" pitchFamily="34" charset="0"/>
              <a:buChar char="•"/>
            </a:pPr>
            <a:r>
              <a:rPr lang="en-US" dirty="0"/>
              <a:t>We’ve moved to create tools to address deep learning, but customers want to move designs to NVIDIA GPUs</a:t>
            </a:r>
          </a:p>
          <a:p>
            <a:pPr marL="171450" indent="-171450" algn="l">
              <a:buFont typeface="Arial" panose="020B0604020202020204" pitchFamily="34" charset="0"/>
              <a:buChar char="•"/>
            </a:pPr>
            <a:r>
              <a:rPr lang="en-US" dirty="0"/>
              <a:t>GPU Coder fills in the missing piece</a:t>
            </a:r>
          </a:p>
          <a:p>
            <a:pPr marL="171450" indent="-171450" algn="l">
              <a:buFont typeface="Arial" panose="020B0604020202020204" pitchFamily="34" charset="0"/>
              <a:buChar char="•"/>
            </a:pPr>
            <a:r>
              <a:rPr lang="en-US" dirty="0"/>
              <a:t>GPU Coder is for inference, not training</a:t>
            </a:r>
          </a:p>
          <a:p>
            <a:pPr marL="628650" lvl="1" indent="-171450" algn="l">
              <a:buFont typeface="Arial" panose="020B0604020202020204" pitchFamily="34" charset="0"/>
              <a:buChar char="•"/>
            </a:pPr>
            <a:r>
              <a:rPr lang="en-US" dirty="0"/>
              <a:t>Training</a:t>
            </a:r>
            <a:r>
              <a:rPr lang="en-US" baseline="0" dirty="0"/>
              <a:t> is required, and you will need a lot of data for the training phase; this step is to train the deep learning network to give the right answer</a:t>
            </a:r>
          </a:p>
          <a:p>
            <a:pPr marL="628650" lvl="1" indent="-171450" algn="l">
              <a:buFont typeface="Arial" panose="020B0604020202020204" pitchFamily="34" charset="0"/>
              <a:buChar char="•"/>
            </a:pPr>
            <a:r>
              <a:rPr lang="en-US" baseline="0" dirty="0"/>
              <a:t>Inference = predict. Once the deep learning network has been trained, you can deploy it to a piece of hardware, give it inputs, and it will “predict”/infer the right answer</a:t>
            </a:r>
            <a:endParaRPr lang="en-US" dirty="0"/>
          </a:p>
          <a:p>
            <a:pPr marL="171450" indent="-171450" algn="l">
              <a:buFont typeface="Arial" panose="020B0604020202020204" pitchFamily="34" charset="0"/>
              <a:buChar char="•"/>
            </a:pPr>
            <a:r>
              <a:rPr lang="en-US" dirty="0"/>
              <a:t>Use PCT to train deep learning networks</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2306811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now have a trained model, and can run this on new images and video. Speed of prediction is also important in deep learning.</a:t>
            </a:r>
          </a:p>
          <a:p>
            <a:r>
              <a:rPr lang="en-US" baseline="0" dirty="0"/>
              <a:t>(CLICK). Would you rather have a model running in the top video or the bottom? </a:t>
            </a:r>
          </a:p>
          <a:p>
            <a:endParaRPr lang="en-US" baseline="0" dirty="0"/>
          </a:p>
          <a:p>
            <a:r>
              <a:rPr lang="en-US" baseline="0" dirty="0"/>
              <a:t>(CLICK) The difference is 30 frames per second vs. 10. </a:t>
            </a:r>
          </a:p>
          <a:p>
            <a:endParaRPr lang="en-US" baseline="0" dirty="0"/>
          </a:p>
          <a:p>
            <a:r>
              <a:rPr lang="en-US" baseline="0" dirty="0"/>
              <a:t>(CLICK) MATLAB faster than the competition. (CLICK) 2.5 times faster than </a:t>
            </a:r>
            <a:r>
              <a:rPr lang="en-US" baseline="0" dirty="0" err="1"/>
              <a:t>Tensorflow</a:t>
            </a:r>
            <a:r>
              <a:rPr lang="en-US" baseline="0" dirty="0"/>
              <a:t>, which is an alternative framework for deep learning</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3231888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even faster results, we’ve introduced</a:t>
            </a:r>
            <a:r>
              <a:rPr lang="en-US" baseline="0" dirty="0"/>
              <a:t> a new product in 17b called GPU coder, which produces highly optimized code. It’s the most efficient code to date, which </a:t>
            </a:r>
            <a:r>
              <a:rPr lang="en-US" sz="1200" kern="1200" dirty="0">
                <a:solidFill>
                  <a:schemeClr val="tx1"/>
                </a:solidFill>
                <a:effectLst/>
                <a:latin typeface="+mn-lt"/>
                <a:ea typeface="+mn-ea"/>
                <a:cs typeface="+mn-cs"/>
              </a:rPr>
              <a:t>achieves up to 7x better performance than TensorFlow </a:t>
            </a:r>
            <a:r>
              <a:rPr lang="en-US" sz="1200" kern="1200">
                <a:solidFill>
                  <a:schemeClr val="tx1"/>
                </a:solidFill>
                <a:effectLst/>
                <a:latin typeface="+mn-lt"/>
                <a:ea typeface="+mn-ea"/>
                <a:cs typeface="+mn-cs"/>
              </a:rPr>
              <a:t>and 4.5x </a:t>
            </a:r>
            <a:r>
              <a:rPr lang="en-US" sz="1200" kern="1200" dirty="0">
                <a:solidFill>
                  <a:schemeClr val="tx1"/>
                </a:solidFill>
                <a:effectLst/>
                <a:latin typeface="+mn-lt"/>
                <a:ea typeface="+mn-ea"/>
                <a:cs typeface="+mn-cs"/>
              </a:rPr>
              <a:t>better performance than Caffee2 for deployed models.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762116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2018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1" cap="none">
                <a:solidFill>
                  <a:schemeClr val="tx2"/>
                </a:solidFill>
                <a:latin typeface="Malgun Gothic" panose="020B0503020000020004" pitchFamily="34" charset="-127"/>
                <a:ea typeface="Malgun Gothic" panose="020B0503020000020004" pitchFamily="34" charset="-127"/>
              </a:defRPr>
            </a:lvl1pPr>
          </a:lstStyle>
          <a:p>
            <a:r>
              <a:rPr lang="en-US" dirty="0"/>
              <a:t>Click to edit Section Header Title style</a:t>
            </a:r>
          </a:p>
        </p:txBody>
      </p:sp>
      <p:pic>
        <p:nvPicPr>
          <p:cNvPr id="4" name="Picture 3"/>
          <p:cNvPicPr>
            <a:picLocks noChangeAspect="1"/>
          </p:cNvPicPr>
          <p:nvPr userDrawn="1"/>
        </p:nvPicPr>
        <p:blipFill>
          <a:blip r:embed="rId2"/>
          <a:stretch>
            <a:fillRect/>
          </a:stretch>
        </p:blipFill>
        <p:spPr>
          <a:xfrm>
            <a:off x="1366149" y="4015674"/>
            <a:ext cx="10113754" cy="2842326"/>
          </a:xfrm>
          <a:prstGeom prst="rect">
            <a:avLst/>
          </a:prstGeom>
        </p:spPr>
      </p:pic>
      <p:sp>
        <p:nvSpPr>
          <p:cNvPr id="6" name="Rectangle 5"/>
          <p:cNvSpPr/>
          <p:nvPr userDrawn="1"/>
        </p:nvSpPr>
        <p:spPr>
          <a:xfrm>
            <a:off x="11736593" y="6519134"/>
            <a:ext cx="344245" cy="3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2.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png"/><Relationship Id="rId10"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jpeg"/><Relationship Id="rId7"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1.wdp"/><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9.jpeg"/><Relationship Id="rId21" Type="http://schemas.openxmlformats.org/officeDocument/2006/relationships/image" Target="../media/image36.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5.jpeg"/><Relationship Id="rId29"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39.png"/><Relationship Id="rId5" Type="http://schemas.openxmlformats.org/officeDocument/2006/relationships/image" Target="../media/image21.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6.png"/><Relationship Id="rId19" Type="http://schemas.openxmlformats.org/officeDocument/2006/relationships/image" Target="../media/image34.png"/><Relationship Id="rId31" Type="http://schemas.openxmlformats.org/officeDocument/2006/relationships/image" Target="../media/image4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matlabacademy.mathworks.com/"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mathworks.com/campaigns/products/offer/deep-learning.html?s_iid=doc_col_NN_footer"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wired.com/story/self-driving-cars-power-consumption-nvidia-chip/" TargetMode="External"/><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1.wdp"/><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9.jpeg"/><Relationship Id="rId21" Type="http://schemas.openxmlformats.org/officeDocument/2006/relationships/image" Target="../media/image36.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image" Target="../media/image18.png"/><Relationship Id="rId16" Type="http://schemas.openxmlformats.org/officeDocument/2006/relationships/image" Target="../media/image31.png"/><Relationship Id="rId20" Type="http://schemas.openxmlformats.org/officeDocument/2006/relationships/image" Target="../media/image35.jpeg"/><Relationship Id="rId29"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39.png"/><Relationship Id="rId5" Type="http://schemas.openxmlformats.org/officeDocument/2006/relationships/image" Target="../media/image21.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10" Type="http://schemas.openxmlformats.org/officeDocument/2006/relationships/image" Target="../media/image26.png"/><Relationship Id="rId19" Type="http://schemas.openxmlformats.org/officeDocument/2006/relationships/image" Target="../media/image34.png"/><Relationship Id="rId31" Type="http://schemas.openxmlformats.org/officeDocument/2006/relationships/image" Target="../media/image4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png"/><Relationship Id="rId30"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latin typeface="Arial Black" panose="020B0A04020102020204" pitchFamily="34" charset="0"/>
              </a:rPr>
              <a:t>Deep Learning</a:t>
            </a:r>
            <a:br>
              <a:rPr lang="en-US" sz="3600" dirty="0">
                <a:latin typeface="Arial Black" panose="020B0A04020102020204" pitchFamily="34" charset="0"/>
              </a:rPr>
            </a:br>
            <a:r>
              <a:rPr lang="en-US" dirty="0"/>
              <a:t>A Practical Approach in MATLAB</a:t>
            </a:r>
          </a:p>
        </p:txBody>
      </p:sp>
      <p:sp>
        <p:nvSpPr>
          <p:cNvPr id="3" name="Subtitle 2"/>
          <p:cNvSpPr>
            <a:spLocks noGrp="1"/>
          </p:cNvSpPr>
          <p:nvPr>
            <p:ph type="subTitle" idx="1"/>
          </p:nvPr>
        </p:nvSpPr>
        <p:spPr>
          <a:xfrm>
            <a:off x="914400" y="4945668"/>
            <a:ext cx="10363200" cy="987425"/>
          </a:xfrm>
        </p:spPr>
        <p:txBody>
          <a:bodyPr/>
          <a:lstStyle/>
          <a:p>
            <a:r>
              <a:rPr lang="en-US" sz="1800" dirty="0">
                <a:solidFill>
                  <a:schemeClr val="bg1"/>
                </a:solidFill>
                <a:latin typeface="Arial Black" panose="020B0A04020102020204" pitchFamily="34" charset="0"/>
              </a:rPr>
              <a:t>David Willingham</a:t>
            </a:r>
            <a:r>
              <a:rPr lang="en-US" sz="1800" b="1" dirty="0">
                <a:solidFill>
                  <a:schemeClr val="bg1"/>
                </a:solidFill>
              </a:rPr>
              <a:t>	</a:t>
            </a:r>
            <a:r>
              <a:rPr lang="en-US" dirty="0">
                <a:solidFill>
                  <a:schemeClr val="bg1"/>
                </a:solidFill>
                <a:latin typeface="Arial Black" panose="020B0A04020102020204" pitchFamily="34" charset="0"/>
              </a:rPr>
              <a:t>					</a:t>
            </a:r>
            <a:r>
              <a:rPr lang="en-US" dirty="0">
                <a:solidFill>
                  <a:schemeClr val="bg1"/>
                </a:solidFill>
              </a:rPr>
              <a:t>Senior Data Analytics Engineer</a:t>
            </a:r>
          </a:p>
          <a:p>
            <a:r>
              <a:rPr lang="en-US" dirty="0">
                <a:solidFill>
                  <a:schemeClr val="bg1"/>
                </a:solidFill>
                <a:latin typeface="Arial Black" panose="020B0A04020102020204" pitchFamily="34" charset="0"/>
              </a:rPr>
              <a:t>david.willingham@mathworks.com</a:t>
            </a:r>
          </a:p>
          <a:p>
            <a:endParaRPr lang="en-US" dirty="0">
              <a:solidFill>
                <a:schemeClr val="bg1"/>
              </a:solidFill>
              <a:latin typeface="Arial Black" panose="020B0A04020102020204" pitchFamily="34" charset="0"/>
            </a:endParaRPr>
          </a:p>
          <a:p>
            <a:endParaRPr lang="en-US" dirty="0">
              <a:solidFill>
                <a:schemeClr val="bg1"/>
              </a:solidFill>
              <a:latin typeface="Arial Black" panose="020B0A04020102020204" pitchFamily="34" charset="0"/>
            </a:endParaRPr>
          </a:p>
        </p:txBody>
      </p:sp>
      <p:grpSp>
        <p:nvGrpSpPr>
          <p:cNvPr id="17" name="Group 16"/>
          <p:cNvGrpSpPr/>
          <p:nvPr/>
        </p:nvGrpSpPr>
        <p:grpSpPr>
          <a:xfrm>
            <a:off x="1043359" y="2167532"/>
            <a:ext cx="10347191" cy="1887416"/>
            <a:chOff x="1043359" y="2167532"/>
            <a:chExt cx="10347191" cy="1887416"/>
          </a:xfrm>
        </p:grpSpPr>
        <p:pic>
          <p:nvPicPr>
            <p:cNvPr id="7" name="Picture 6"/>
            <p:cNvPicPr>
              <a:picLocks noChangeAspect="1"/>
            </p:cNvPicPr>
            <p:nvPr/>
          </p:nvPicPr>
          <p:blipFill>
            <a:blip r:embed="rId3"/>
            <a:stretch>
              <a:fillRect/>
            </a:stretch>
          </p:blipFill>
          <p:spPr>
            <a:xfrm>
              <a:off x="8306884" y="2167532"/>
              <a:ext cx="3083666" cy="1887416"/>
            </a:xfrm>
            <a:prstGeom prst="rect">
              <a:avLst/>
            </a:prstGeom>
          </p:spPr>
        </p:pic>
        <p:grpSp>
          <p:nvGrpSpPr>
            <p:cNvPr id="14" name="Group 13"/>
            <p:cNvGrpSpPr/>
            <p:nvPr/>
          </p:nvGrpSpPr>
          <p:grpSpPr>
            <a:xfrm>
              <a:off x="4483446" y="2777132"/>
              <a:ext cx="3394463" cy="1277816"/>
              <a:chOff x="3714515" y="2628899"/>
              <a:chExt cx="3394463" cy="1277816"/>
            </a:xfrm>
          </p:grpSpPr>
          <p:sp>
            <p:nvSpPr>
              <p:cNvPr id="9" name="Rectangle 8"/>
              <p:cNvSpPr/>
              <p:nvPr/>
            </p:nvSpPr>
            <p:spPr>
              <a:xfrm>
                <a:off x="4255477" y="3563815"/>
                <a:ext cx="457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Rectangle 9"/>
              <p:cNvSpPr/>
              <p:nvPr/>
            </p:nvSpPr>
            <p:spPr>
              <a:xfrm>
                <a:off x="5119324" y="3678115"/>
                <a:ext cx="457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1" name="Rectangle 10"/>
              <p:cNvSpPr/>
              <p:nvPr/>
            </p:nvSpPr>
            <p:spPr>
              <a:xfrm>
                <a:off x="6162868" y="3581400"/>
                <a:ext cx="457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2" name="Rectangle 11"/>
              <p:cNvSpPr/>
              <p:nvPr/>
            </p:nvSpPr>
            <p:spPr>
              <a:xfrm>
                <a:off x="3714515" y="2628899"/>
                <a:ext cx="594348" cy="934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Rectangle 12"/>
              <p:cNvSpPr/>
              <p:nvPr/>
            </p:nvSpPr>
            <p:spPr>
              <a:xfrm>
                <a:off x="6620068" y="2810606"/>
                <a:ext cx="488910" cy="537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pic>
          <p:nvPicPr>
            <p:cNvPr id="15" name="Picture 14"/>
            <p:cNvPicPr>
              <a:picLocks noChangeAspect="1"/>
            </p:cNvPicPr>
            <p:nvPr/>
          </p:nvPicPr>
          <p:blipFill>
            <a:blip r:embed="rId4"/>
            <a:stretch>
              <a:fillRect/>
            </a:stretch>
          </p:blipFill>
          <p:spPr>
            <a:xfrm>
              <a:off x="1043359" y="2694773"/>
              <a:ext cx="2594912" cy="1017274"/>
            </a:xfrm>
            <a:prstGeom prst="rect">
              <a:avLst/>
            </a:prstGeom>
          </p:spPr>
        </p:pic>
      </p:grpSp>
      <p:pic>
        <p:nvPicPr>
          <p:cNvPr id="4" name="Picture 3"/>
          <p:cNvPicPr>
            <a:picLocks noChangeAspect="1"/>
          </p:cNvPicPr>
          <p:nvPr/>
        </p:nvPicPr>
        <p:blipFill>
          <a:blip r:embed="rId5"/>
          <a:stretch>
            <a:fillRect/>
          </a:stretch>
        </p:blipFill>
        <p:spPr>
          <a:xfrm>
            <a:off x="5323378" y="2514836"/>
            <a:ext cx="1592072" cy="1425812"/>
          </a:xfrm>
          <a:prstGeom prst="rect">
            <a:avLst/>
          </a:prstGeom>
        </p:spPr>
      </p:pic>
    </p:spTree>
    <p:extLst>
      <p:ext uri="{BB962C8B-B14F-4D97-AF65-F5344CB8AC3E}">
        <p14:creationId xmlns:p14="http://schemas.microsoft.com/office/powerpoint/2010/main" val="1320584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Deep Learning Model Support</a:t>
            </a:r>
          </a:p>
        </p:txBody>
      </p:sp>
      <p:sp>
        <p:nvSpPr>
          <p:cNvPr id="3" name="TextBox 2"/>
          <p:cNvSpPr txBox="1"/>
          <p:nvPr/>
        </p:nvSpPr>
        <p:spPr>
          <a:xfrm>
            <a:off x="1262692" y="1158616"/>
            <a:ext cx="1853392" cy="400110"/>
          </a:xfrm>
          <a:prstGeom prst="rect">
            <a:avLst/>
          </a:prstGeom>
          <a:noFill/>
        </p:spPr>
        <p:txBody>
          <a:bodyPr wrap="none" rtlCol="0">
            <a:spAutoFit/>
          </a:bodyPr>
          <a:lstStyle/>
          <a:p>
            <a:r>
              <a:rPr lang="en-US" sz="2000" dirty="0" err="1">
                <a:solidFill>
                  <a:srgbClr val="C00000"/>
                </a:solidFill>
                <a:latin typeface="Malgun Gothic" panose="020B0503020000020004" pitchFamily="34" charset="-127"/>
                <a:ea typeface="Malgun Gothic" panose="020B0503020000020004" pitchFamily="34" charset="-127"/>
                <a:cs typeface="Arial" pitchFamily="34" charset="0"/>
              </a:rPr>
              <a:t>SeriesNetwork</a:t>
            </a:r>
            <a:endParaRPr lang="en-US" sz="2000" dirty="0">
              <a:solidFill>
                <a:srgbClr val="C00000"/>
              </a:solidFill>
              <a:latin typeface="Malgun Gothic" panose="020B0503020000020004" pitchFamily="34" charset="-127"/>
              <a:ea typeface="Malgun Gothic" panose="020B0503020000020004" pitchFamily="34" charset="-127"/>
              <a:cs typeface="Arial" pitchFamily="34" charset="0"/>
            </a:endParaRPr>
          </a:p>
        </p:txBody>
      </p:sp>
      <p:sp>
        <p:nvSpPr>
          <p:cNvPr id="4" name="TextBox 3"/>
          <p:cNvSpPr txBox="1"/>
          <p:nvPr/>
        </p:nvSpPr>
        <p:spPr>
          <a:xfrm>
            <a:off x="5048813" y="1158616"/>
            <a:ext cx="1681871" cy="400110"/>
          </a:xfrm>
          <a:prstGeom prst="rect">
            <a:avLst/>
          </a:prstGeom>
          <a:noFill/>
        </p:spPr>
        <p:txBody>
          <a:bodyPr wrap="none" rtlCol="0">
            <a:spAutoFit/>
          </a:bodyPr>
          <a:lstStyle/>
          <a:p>
            <a:r>
              <a:rPr lang="en-US" sz="2000" dirty="0" err="1">
                <a:solidFill>
                  <a:srgbClr val="C00000"/>
                </a:solidFill>
                <a:latin typeface="Malgun Gothic" panose="020B0503020000020004" pitchFamily="34" charset="-127"/>
                <a:ea typeface="Malgun Gothic" panose="020B0503020000020004" pitchFamily="34" charset="-127"/>
                <a:cs typeface="Arial" pitchFamily="34" charset="0"/>
              </a:rPr>
              <a:t>DAGNetwork</a:t>
            </a:r>
            <a:endParaRPr lang="en-US" sz="2000" dirty="0">
              <a:solidFill>
                <a:srgbClr val="C00000"/>
              </a:solidFill>
              <a:latin typeface="Malgun Gothic" panose="020B0503020000020004" pitchFamily="34" charset="-127"/>
              <a:ea typeface="Malgun Gothic" panose="020B0503020000020004" pitchFamily="34" charset="-127"/>
              <a:cs typeface="Arial" pitchFamily="34" charset="0"/>
            </a:endParaRPr>
          </a:p>
        </p:txBody>
      </p:sp>
      <p:sp>
        <p:nvSpPr>
          <p:cNvPr id="35" name="TextBox 34"/>
          <p:cNvSpPr txBox="1"/>
          <p:nvPr/>
        </p:nvSpPr>
        <p:spPr>
          <a:xfrm>
            <a:off x="551384" y="4154884"/>
            <a:ext cx="3539430" cy="1354217"/>
          </a:xfrm>
          <a:prstGeom prst="rect">
            <a:avLst/>
          </a:prstGeom>
          <a:noFill/>
        </p:spPr>
        <p:txBody>
          <a:bodyPr wrap="none" rtlCol="0">
            <a:spAutoFit/>
          </a:bodyPr>
          <a:lstStyle/>
          <a:p>
            <a:pPr marL="1431925" indent="-1430338"/>
            <a:r>
              <a:rPr lang="en-US" dirty="0">
                <a:latin typeface="Malgun Gothic" panose="020B0503020000020004" pitchFamily="34" charset="-127"/>
                <a:ea typeface="Malgun Gothic" panose="020B0503020000020004" pitchFamily="34" charset="-127"/>
                <a:cs typeface="Arial" pitchFamily="34" charset="0"/>
              </a:rPr>
              <a:t>Networks:	</a:t>
            </a:r>
            <a:r>
              <a:rPr lang="en-US" sz="1600" dirty="0">
                <a:latin typeface="Malgun Gothic" panose="020B0503020000020004" pitchFamily="34" charset="-127"/>
                <a:ea typeface="Malgun Gothic" panose="020B0503020000020004" pitchFamily="34" charset="-127"/>
                <a:cs typeface="Arial" pitchFamily="34" charset="0"/>
              </a:rPr>
              <a:t>MNIST</a:t>
            </a:r>
          </a:p>
          <a:p>
            <a:pPr marL="1431925" lvl="2" indent="-1430338"/>
            <a:r>
              <a:rPr lang="en-US" sz="1600" dirty="0">
                <a:latin typeface="Malgun Gothic" panose="020B0503020000020004" pitchFamily="34" charset="-127"/>
                <a:ea typeface="Malgun Gothic" panose="020B0503020000020004" pitchFamily="34" charset="-127"/>
                <a:cs typeface="Arial" pitchFamily="34" charset="0"/>
              </a:rPr>
              <a:t>	</a:t>
            </a:r>
            <a:r>
              <a:rPr lang="en-US" sz="1600" dirty="0" err="1">
                <a:latin typeface="Malgun Gothic" panose="020B0503020000020004" pitchFamily="34" charset="-127"/>
                <a:ea typeface="Malgun Gothic" panose="020B0503020000020004" pitchFamily="34" charset="-127"/>
                <a:cs typeface="Arial" pitchFamily="34" charset="0"/>
              </a:rPr>
              <a:t>Alexnet</a:t>
            </a:r>
            <a:endParaRPr lang="en-US" sz="1600" dirty="0">
              <a:latin typeface="Malgun Gothic" panose="020B0503020000020004" pitchFamily="34" charset="-127"/>
              <a:ea typeface="Malgun Gothic" panose="020B0503020000020004" pitchFamily="34" charset="-127"/>
              <a:cs typeface="Arial" pitchFamily="34" charset="0"/>
            </a:endParaRPr>
          </a:p>
          <a:p>
            <a:pPr marL="1431925" lvl="2" indent="-1430338"/>
            <a:r>
              <a:rPr lang="en-US" sz="1600" dirty="0">
                <a:latin typeface="Malgun Gothic" panose="020B0503020000020004" pitchFamily="34" charset="-127"/>
                <a:ea typeface="Malgun Gothic" panose="020B0503020000020004" pitchFamily="34" charset="-127"/>
                <a:cs typeface="Arial" pitchFamily="34" charset="0"/>
              </a:rPr>
              <a:t>	VGG</a:t>
            </a:r>
          </a:p>
          <a:p>
            <a:pPr marL="1431925" lvl="2" indent="-1430338"/>
            <a:r>
              <a:rPr lang="en-US" sz="1600" dirty="0">
                <a:latin typeface="Malgun Gothic" panose="020B0503020000020004" pitchFamily="34" charset="-127"/>
                <a:ea typeface="Malgun Gothic" panose="020B0503020000020004" pitchFamily="34" charset="-127"/>
                <a:cs typeface="Arial" pitchFamily="34" charset="0"/>
              </a:rPr>
              <a:t>	Lane detection</a:t>
            </a:r>
          </a:p>
          <a:p>
            <a:pPr marL="1431925" lvl="2" indent="-1430338"/>
            <a:r>
              <a:rPr lang="en-US" sz="1600" dirty="0">
                <a:latin typeface="Malgun Gothic" panose="020B0503020000020004" pitchFamily="34" charset="-127"/>
                <a:ea typeface="Malgun Gothic" panose="020B0503020000020004" pitchFamily="34" charset="-127"/>
                <a:cs typeface="Arial" pitchFamily="34" charset="0"/>
              </a:rPr>
              <a:t>	Pedestrian detection</a:t>
            </a:r>
          </a:p>
        </p:txBody>
      </p:sp>
      <p:sp>
        <p:nvSpPr>
          <p:cNvPr id="36" name="TextBox 35"/>
          <p:cNvSpPr txBox="1"/>
          <p:nvPr/>
        </p:nvSpPr>
        <p:spPr>
          <a:xfrm>
            <a:off x="4264315" y="4154884"/>
            <a:ext cx="3446777" cy="1600438"/>
          </a:xfrm>
          <a:prstGeom prst="rect">
            <a:avLst/>
          </a:prstGeom>
          <a:noFill/>
        </p:spPr>
        <p:txBody>
          <a:bodyPr wrap="none" rtlCol="0">
            <a:spAutoFit/>
          </a:bodyPr>
          <a:lstStyle/>
          <a:p>
            <a:pPr marL="1431925" indent="-1431925"/>
            <a:r>
              <a:rPr lang="en-US" dirty="0">
                <a:latin typeface="Malgun Gothic" panose="020B0503020000020004" pitchFamily="34" charset="-127"/>
                <a:ea typeface="Malgun Gothic" panose="020B0503020000020004" pitchFamily="34" charset="-127"/>
                <a:cs typeface="Arial" pitchFamily="34" charset="0"/>
              </a:rPr>
              <a:t>Networks:	</a:t>
            </a:r>
            <a:r>
              <a:rPr lang="en-US" sz="1600" dirty="0">
                <a:latin typeface="Malgun Gothic" panose="020B0503020000020004" pitchFamily="34" charset="-127"/>
                <a:ea typeface="Malgun Gothic" panose="020B0503020000020004" pitchFamily="34" charset="-127"/>
                <a:cs typeface="Arial" pitchFamily="34" charset="0"/>
              </a:rPr>
              <a:t>R-CNN (fast, faster)</a:t>
            </a:r>
          </a:p>
          <a:p>
            <a:pPr marL="1431925" lvl="2" indent="-1431925"/>
            <a:r>
              <a:rPr lang="en-US" sz="1600" dirty="0">
                <a:latin typeface="Malgun Gothic" panose="020B0503020000020004" pitchFamily="34" charset="-127"/>
                <a:ea typeface="Malgun Gothic" panose="020B0503020000020004" pitchFamily="34" charset="-127"/>
                <a:cs typeface="Arial" pitchFamily="34" charset="0"/>
              </a:rPr>
              <a:t>	GoogLeNet</a:t>
            </a:r>
          </a:p>
          <a:p>
            <a:pPr marL="1431925" lvl="2" indent="-1431925"/>
            <a:r>
              <a:rPr lang="en-US" sz="1600" dirty="0">
                <a:latin typeface="Malgun Gothic" panose="020B0503020000020004" pitchFamily="34" charset="-127"/>
                <a:ea typeface="Malgun Gothic" panose="020B0503020000020004" pitchFamily="34" charset="-127"/>
                <a:cs typeface="Arial" pitchFamily="34" charset="0"/>
              </a:rPr>
              <a:t>	ResNet</a:t>
            </a:r>
          </a:p>
          <a:p>
            <a:pPr marL="1431925" lvl="2" indent="-1431925"/>
            <a:r>
              <a:rPr lang="en-US" sz="1600" dirty="0">
                <a:latin typeface="Malgun Gothic" panose="020B0503020000020004" pitchFamily="34" charset="-127"/>
                <a:ea typeface="Malgun Gothic" panose="020B0503020000020004" pitchFamily="34" charset="-127"/>
                <a:cs typeface="Arial" pitchFamily="34" charset="0"/>
              </a:rPr>
              <a:t>	</a:t>
            </a:r>
            <a:r>
              <a:rPr lang="en-US" sz="1600" dirty="0" err="1">
                <a:latin typeface="Malgun Gothic" panose="020B0503020000020004" pitchFamily="34" charset="-127"/>
                <a:ea typeface="Malgun Gothic" panose="020B0503020000020004" pitchFamily="34" charset="-127"/>
                <a:cs typeface="Arial" pitchFamily="34" charset="0"/>
              </a:rPr>
              <a:t>SegNet</a:t>
            </a:r>
            <a:endParaRPr lang="en-US" sz="1600" dirty="0">
              <a:latin typeface="Malgun Gothic" panose="020B0503020000020004" pitchFamily="34" charset="-127"/>
              <a:ea typeface="Malgun Gothic" panose="020B0503020000020004" pitchFamily="34" charset="-127"/>
              <a:cs typeface="Arial" pitchFamily="34" charset="0"/>
            </a:endParaRPr>
          </a:p>
          <a:p>
            <a:pPr marL="1431925" lvl="2" indent="-1431925"/>
            <a:r>
              <a:rPr lang="en-US" sz="1600" dirty="0">
                <a:latin typeface="Malgun Gothic" panose="020B0503020000020004" pitchFamily="34" charset="-127"/>
                <a:ea typeface="Malgun Gothic" panose="020B0503020000020004" pitchFamily="34" charset="-127"/>
                <a:cs typeface="Arial" pitchFamily="34" charset="0"/>
              </a:rPr>
              <a:t>	FCN</a:t>
            </a:r>
          </a:p>
          <a:p>
            <a:pPr marL="1431925" lvl="2" indent="-1431925"/>
            <a:r>
              <a:rPr lang="en-US" sz="1600" dirty="0">
                <a:latin typeface="Malgun Gothic" panose="020B0503020000020004" pitchFamily="34" charset="-127"/>
                <a:ea typeface="Malgun Gothic" panose="020B0503020000020004" pitchFamily="34" charset="-127"/>
                <a:cs typeface="Arial" pitchFamily="34" charset="0"/>
              </a:rPr>
              <a:t>	</a:t>
            </a:r>
            <a:r>
              <a:rPr lang="en-US" sz="1600" dirty="0" err="1">
                <a:latin typeface="Malgun Gothic" panose="020B0503020000020004" pitchFamily="34" charset="-127"/>
                <a:ea typeface="Malgun Gothic" panose="020B0503020000020004" pitchFamily="34" charset="-127"/>
                <a:cs typeface="Arial" pitchFamily="34" charset="0"/>
              </a:rPr>
              <a:t>DeconvNet</a:t>
            </a:r>
            <a:endParaRPr lang="en-US" sz="1600" dirty="0">
              <a:latin typeface="Malgun Gothic" panose="020B0503020000020004" pitchFamily="34" charset="-127"/>
              <a:ea typeface="Malgun Gothic" panose="020B0503020000020004" pitchFamily="34" charset="-127"/>
              <a:cs typeface="Arial" pitchFamily="34" charset="0"/>
            </a:endParaRPr>
          </a:p>
        </p:txBody>
      </p:sp>
      <p:sp>
        <p:nvSpPr>
          <p:cNvPr id="37" name="Left Brace 36"/>
          <p:cNvSpPr/>
          <p:nvPr/>
        </p:nvSpPr>
        <p:spPr>
          <a:xfrm flipH="1">
            <a:off x="7711092" y="5055946"/>
            <a:ext cx="76200" cy="612669"/>
          </a:xfrm>
          <a:prstGeom prst="leftBrace">
            <a:avLst/>
          </a:prstGeom>
          <a:ln w="22225">
            <a:solidFill>
              <a:srgbClr val="2C7F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7787292" y="4987306"/>
            <a:ext cx="1550723" cy="584775"/>
          </a:xfrm>
          <a:prstGeom prst="rect">
            <a:avLst/>
          </a:prstGeom>
          <a:noFill/>
        </p:spPr>
        <p:txBody>
          <a:bodyPr wrap="square" rtlCol="0">
            <a:spAutoFit/>
          </a:bodyPr>
          <a:lstStyle/>
          <a:p>
            <a:r>
              <a:rPr lang="en-US" sz="1600" i="1" dirty="0">
                <a:solidFill>
                  <a:srgbClr val="2C7FB2"/>
                </a:solidFill>
                <a:latin typeface="Malgun Gothic" panose="020B0503020000020004" pitchFamily="34" charset="-127"/>
                <a:ea typeface="Malgun Gothic" panose="020B0503020000020004" pitchFamily="34" charset="-127"/>
                <a:cs typeface="Arial" pitchFamily="34" charset="0"/>
              </a:rPr>
              <a:t>Semantic segmentation</a:t>
            </a:r>
          </a:p>
        </p:txBody>
      </p:sp>
      <p:sp>
        <p:nvSpPr>
          <p:cNvPr id="39" name="Left Brace 38"/>
          <p:cNvSpPr/>
          <p:nvPr/>
        </p:nvSpPr>
        <p:spPr>
          <a:xfrm flipH="1">
            <a:off x="7711092" y="4301506"/>
            <a:ext cx="76200" cy="599093"/>
          </a:xfrm>
          <a:prstGeom prst="leftBrace">
            <a:avLst/>
          </a:prstGeom>
          <a:ln w="22225">
            <a:solidFill>
              <a:srgbClr val="2C7FB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7787293" y="4305996"/>
            <a:ext cx="1182210" cy="584775"/>
          </a:xfrm>
          <a:prstGeom prst="rect">
            <a:avLst/>
          </a:prstGeom>
          <a:noFill/>
        </p:spPr>
        <p:txBody>
          <a:bodyPr wrap="square" rtlCol="0">
            <a:spAutoFit/>
          </a:bodyPr>
          <a:lstStyle/>
          <a:p>
            <a:r>
              <a:rPr lang="en-US" sz="1600" i="1" dirty="0">
                <a:solidFill>
                  <a:srgbClr val="2C7FB2"/>
                </a:solidFill>
                <a:latin typeface="Malgun Gothic" panose="020B0503020000020004" pitchFamily="34" charset="-127"/>
                <a:ea typeface="Malgun Gothic" panose="020B0503020000020004" pitchFamily="34" charset="-127"/>
                <a:cs typeface="Arial" pitchFamily="34" charset="0"/>
              </a:rPr>
              <a:t>Object detection</a:t>
            </a:r>
          </a:p>
        </p:txBody>
      </p:sp>
      <p:sp>
        <p:nvSpPr>
          <p:cNvPr id="42" name="TextBox 41"/>
          <p:cNvSpPr txBox="1"/>
          <p:nvPr/>
        </p:nvSpPr>
        <p:spPr>
          <a:xfrm>
            <a:off x="9007236" y="1144552"/>
            <a:ext cx="2365584" cy="400110"/>
          </a:xfrm>
          <a:prstGeom prst="rect">
            <a:avLst/>
          </a:prstGeom>
          <a:noFill/>
        </p:spPr>
        <p:txBody>
          <a:bodyPr wrap="none" rtlCol="0">
            <a:spAutoFit/>
          </a:bodyPr>
          <a:lstStyle/>
          <a:p>
            <a:r>
              <a:rPr lang="en-US" sz="2000" dirty="0">
                <a:solidFill>
                  <a:srgbClr val="C00000"/>
                </a:solidFill>
                <a:latin typeface="Malgun Gothic" panose="020B0503020000020004" pitchFamily="34" charset="-127"/>
                <a:ea typeface="Malgun Gothic" panose="020B0503020000020004" pitchFamily="34" charset="-127"/>
                <a:cs typeface="Arial" pitchFamily="34" charset="0"/>
              </a:rPr>
              <a:t>Recurrent</a:t>
            </a:r>
            <a:r>
              <a:rPr lang="en-US" sz="2000" dirty="0">
                <a:solidFill>
                  <a:srgbClr val="C00000"/>
                </a:solidFill>
                <a:latin typeface="Arial" pitchFamily="34" charset="0"/>
                <a:cs typeface="Arial" pitchFamily="34" charset="0"/>
              </a:rPr>
              <a:t> </a:t>
            </a:r>
            <a:r>
              <a:rPr lang="en-US" sz="2000" dirty="0">
                <a:solidFill>
                  <a:srgbClr val="C00000"/>
                </a:solidFill>
                <a:latin typeface="Malgun Gothic" panose="020B0503020000020004" pitchFamily="34" charset="-127"/>
                <a:ea typeface="Malgun Gothic" panose="020B0503020000020004" pitchFamily="34" charset="-127"/>
                <a:cs typeface="Arial" pitchFamily="34" charset="0"/>
              </a:rPr>
              <a:t>Network</a:t>
            </a:r>
          </a:p>
        </p:txBody>
      </p:sp>
      <p:sp>
        <p:nvSpPr>
          <p:cNvPr id="56" name="TextBox 55"/>
          <p:cNvSpPr txBox="1"/>
          <p:nvPr/>
        </p:nvSpPr>
        <p:spPr>
          <a:xfrm>
            <a:off x="8791212" y="4140820"/>
            <a:ext cx="3268844" cy="369332"/>
          </a:xfrm>
          <a:prstGeom prst="rect">
            <a:avLst/>
          </a:prstGeom>
          <a:noFill/>
        </p:spPr>
        <p:txBody>
          <a:bodyPr wrap="none" rtlCol="0">
            <a:spAutoFit/>
          </a:bodyPr>
          <a:lstStyle/>
          <a:p>
            <a:pPr marL="1431925" indent="-1431925"/>
            <a:r>
              <a:rPr lang="en-US" dirty="0">
                <a:latin typeface="Malgun Gothic" panose="020B0503020000020004" pitchFamily="34" charset="-127"/>
                <a:ea typeface="Malgun Gothic" panose="020B0503020000020004" pitchFamily="34" charset="-127"/>
                <a:cs typeface="Arial" pitchFamily="34" charset="0"/>
              </a:rPr>
              <a:t>Networks:	</a:t>
            </a:r>
            <a:r>
              <a:rPr lang="en-US" sz="1600" dirty="0">
                <a:latin typeface="Malgun Gothic" panose="020B0503020000020004" pitchFamily="34" charset="-127"/>
                <a:ea typeface="Malgun Gothic" panose="020B0503020000020004" pitchFamily="34" charset="-127"/>
                <a:cs typeface="Arial" pitchFamily="34" charset="0"/>
              </a:rPr>
              <a:t>LSTM </a:t>
            </a:r>
            <a:r>
              <a:rPr lang="en-US" sz="1600" dirty="0">
                <a:solidFill>
                  <a:srgbClr val="FF0000"/>
                </a:solidFill>
                <a:latin typeface="Malgun Gothic" panose="020B0503020000020004" pitchFamily="34" charset="-127"/>
                <a:ea typeface="Malgun Gothic" panose="020B0503020000020004" pitchFamily="34" charset="-127"/>
                <a:cs typeface="Arial" pitchFamily="34" charset="0"/>
              </a:rPr>
              <a:t>(timeseries)</a:t>
            </a:r>
          </a:p>
        </p:txBody>
      </p:sp>
      <p:pic>
        <p:nvPicPr>
          <p:cNvPr id="43" name="Picture 42"/>
          <p:cNvPicPr>
            <a:picLocks noChangeAspect="1"/>
          </p:cNvPicPr>
          <p:nvPr/>
        </p:nvPicPr>
        <p:blipFill rotWithShape="1">
          <a:blip r:embed="rId2" cstate="print">
            <a:extLst>
              <a:ext uri="{28A0092B-C50C-407E-A947-70E740481C1C}">
                <a14:useLocalDpi xmlns:a14="http://schemas.microsoft.com/office/drawing/2010/main" val="0"/>
              </a:ext>
            </a:extLst>
          </a:blip>
          <a:srcRect r="79342"/>
          <a:stretch/>
        </p:blipFill>
        <p:spPr>
          <a:xfrm>
            <a:off x="1800381" y="1501500"/>
            <a:ext cx="1315704" cy="2500976"/>
          </a:xfrm>
          <a:prstGeom prst="rect">
            <a:avLst/>
          </a:prstGeom>
        </p:spPr>
      </p:pic>
      <p:pic>
        <p:nvPicPr>
          <p:cNvPr id="44" name="Picture 43"/>
          <p:cNvPicPr>
            <a:picLocks noChangeAspect="1"/>
          </p:cNvPicPr>
          <p:nvPr/>
        </p:nvPicPr>
        <p:blipFill rotWithShape="1">
          <a:blip r:embed="rId2" cstate="print">
            <a:extLst>
              <a:ext uri="{28A0092B-C50C-407E-A947-70E740481C1C}">
                <a14:useLocalDpi xmlns:a14="http://schemas.microsoft.com/office/drawing/2010/main" val="0"/>
              </a:ext>
            </a:extLst>
          </a:blip>
          <a:srcRect l="29100" r="26372"/>
          <a:stretch/>
        </p:blipFill>
        <p:spPr>
          <a:xfrm>
            <a:off x="5183168" y="1501500"/>
            <a:ext cx="2836039" cy="2500976"/>
          </a:xfrm>
          <a:prstGeom prst="rect">
            <a:avLst/>
          </a:prstGeom>
        </p:spPr>
      </p:pic>
      <p:pic>
        <p:nvPicPr>
          <p:cNvPr id="45" name="Picture 44"/>
          <p:cNvPicPr>
            <a:picLocks noChangeAspect="1"/>
          </p:cNvPicPr>
          <p:nvPr/>
        </p:nvPicPr>
        <p:blipFill rotWithShape="1">
          <a:blip r:embed="rId2" cstate="print">
            <a:extLst>
              <a:ext uri="{28A0092B-C50C-407E-A947-70E740481C1C}">
                <a14:useLocalDpi xmlns:a14="http://schemas.microsoft.com/office/drawing/2010/main" val="0"/>
              </a:ext>
            </a:extLst>
          </a:blip>
          <a:srcRect l="74211"/>
          <a:stretch/>
        </p:blipFill>
        <p:spPr>
          <a:xfrm>
            <a:off x="9621430" y="1501500"/>
            <a:ext cx="1642539" cy="2500976"/>
          </a:xfrm>
          <a:prstGeom prst="rect">
            <a:avLst/>
          </a:prstGeom>
        </p:spPr>
      </p:pic>
    </p:spTree>
    <p:extLst>
      <p:ext uri="{BB962C8B-B14F-4D97-AF65-F5344CB8AC3E}">
        <p14:creationId xmlns:p14="http://schemas.microsoft.com/office/powerpoint/2010/main" val="235487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6" grpId="0"/>
      <p:bldP spid="37" grpId="0" animBg="1"/>
      <p:bldP spid="38" grpId="0"/>
      <p:bldP spid="39" grpId="0" animBg="1"/>
      <p:bldP spid="40" grpId="0"/>
      <p:bldP spid="42"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Import the Latest Models for Transfer Learning</a:t>
            </a:r>
          </a:p>
        </p:txBody>
      </p:sp>
      <p:sp>
        <p:nvSpPr>
          <p:cNvPr id="3" name="Content Placeholder 2"/>
          <p:cNvSpPr>
            <a:spLocks noGrp="1"/>
          </p:cNvSpPr>
          <p:nvPr>
            <p:ph sz="half" idx="1"/>
          </p:nvPr>
        </p:nvSpPr>
        <p:spPr/>
        <p:txBody>
          <a:bodyPr/>
          <a:lstStyle/>
          <a:p>
            <a:pPr marL="0" indent="0">
              <a:buNone/>
            </a:pPr>
            <a:r>
              <a:rPr lang="en-US" dirty="0"/>
              <a:t>Pretrained Models*</a:t>
            </a:r>
          </a:p>
          <a:p>
            <a:r>
              <a:rPr lang="en-US" dirty="0"/>
              <a:t>AlexNet</a:t>
            </a:r>
          </a:p>
          <a:p>
            <a:r>
              <a:rPr lang="en-US" dirty="0"/>
              <a:t>VGG-16</a:t>
            </a:r>
          </a:p>
          <a:p>
            <a:r>
              <a:rPr lang="en-US" dirty="0"/>
              <a:t>VGG-19</a:t>
            </a:r>
          </a:p>
          <a:p>
            <a:r>
              <a:rPr lang="en-US" dirty="0"/>
              <a:t>GoogLeNet</a:t>
            </a:r>
          </a:p>
          <a:p>
            <a:r>
              <a:rPr lang="en-US" dirty="0"/>
              <a:t>InceptionV3 </a:t>
            </a:r>
          </a:p>
          <a:p>
            <a:r>
              <a:rPr lang="en-US" dirty="0"/>
              <a:t>Resnet50</a:t>
            </a:r>
          </a:p>
          <a:p>
            <a:endParaRPr lang="en-US" dirty="0"/>
          </a:p>
          <a:p>
            <a:pPr marL="0" indent="0">
              <a:buNone/>
            </a:pPr>
            <a:endParaRPr lang="en-US" dirty="0"/>
          </a:p>
          <a:p>
            <a:pPr marL="0" indent="0">
              <a:buNone/>
            </a:pPr>
            <a:r>
              <a:rPr lang="en-US" dirty="0"/>
              <a:t>* single line of code to access model</a:t>
            </a:r>
          </a:p>
        </p:txBody>
      </p:sp>
      <p:sp>
        <p:nvSpPr>
          <p:cNvPr id="4" name="Content Placeholder 3"/>
          <p:cNvSpPr>
            <a:spLocks noGrp="1"/>
          </p:cNvSpPr>
          <p:nvPr>
            <p:ph sz="half" idx="2"/>
          </p:nvPr>
        </p:nvSpPr>
        <p:spPr/>
        <p:txBody>
          <a:bodyPr/>
          <a:lstStyle/>
          <a:p>
            <a:pPr marL="0" indent="0">
              <a:buNone/>
            </a:pPr>
            <a:r>
              <a:rPr lang="en-US" dirty="0"/>
              <a:t>Import Models from Frameworks</a:t>
            </a:r>
          </a:p>
          <a:p>
            <a:r>
              <a:rPr lang="en-US" dirty="0"/>
              <a:t>Caffe Model Importer </a:t>
            </a:r>
          </a:p>
          <a:p>
            <a:r>
              <a:rPr lang="en-US" dirty="0"/>
              <a:t>TensorFlow/Keras Model Importer</a:t>
            </a:r>
          </a:p>
        </p:txBody>
      </p:sp>
      <p:grpSp>
        <p:nvGrpSpPr>
          <p:cNvPr id="10" name="Group 9"/>
          <p:cNvGrpSpPr/>
          <p:nvPr/>
        </p:nvGrpSpPr>
        <p:grpSpPr>
          <a:xfrm>
            <a:off x="5560297" y="4137893"/>
            <a:ext cx="6059050" cy="1553644"/>
            <a:chOff x="5043059" y="4056699"/>
            <a:chExt cx="6336143" cy="1505527"/>
          </a:xfrm>
        </p:grpSpPr>
        <p:sp>
          <p:nvSpPr>
            <p:cNvPr id="9" name="Rectangle: Rounded Corners 8"/>
            <p:cNvSpPr/>
            <p:nvPr/>
          </p:nvSpPr>
          <p:spPr>
            <a:xfrm>
              <a:off x="5043059" y="4056699"/>
              <a:ext cx="6336143" cy="1505527"/>
            </a:xfrm>
            <a:prstGeom prst="roundRect">
              <a:avLst/>
            </a:prstGeom>
            <a:solidFill>
              <a:schemeClr val="bg2">
                <a:lumMod val="9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5" name="Group 4"/>
            <p:cNvGrpSpPr/>
            <p:nvPr/>
          </p:nvGrpSpPr>
          <p:grpSpPr>
            <a:xfrm>
              <a:off x="5084586" y="4175509"/>
              <a:ext cx="6229739" cy="1362824"/>
              <a:chOff x="5084586" y="4175509"/>
              <a:chExt cx="6229739" cy="1362824"/>
            </a:xfrm>
          </p:grpSpPr>
          <p:sp>
            <p:nvSpPr>
              <p:cNvPr id="11" name="TextBox 10"/>
              <p:cNvSpPr txBox="1"/>
              <p:nvPr/>
            </p:nvSpPr>
            <p:spPr>
              <a:xfrm>
                <a:off x="5084586" y="4175509"/>
                <a:ext cx="1711121" cy="1200329"/>
              </a:xfrm>
              <a:prstGeom prst="rect">
                <a:avLst/>
              </a:prstGeom>
              <a:noFill/>
              <a:ln>
                <a:noFill/>
              </a:ln>
            </p:spPr>
            <p:txBody>
              <a:bodyPr wrap="square" rtlCol="0">
                <a:spAutoFit/>
              </a:bodyPr>
              <a:lstStyle/>
              <a:p>
                <a:pPr algn="ctr"/>
                <a:r>
                  <a:rPr lang="en-US" sz="2000" dirty="0">
                    <a:solidFill>
                      <a:srgbClr val="FF0000"/>
                    </a:solidFill>
                    <a:latin typeface="Franklin Gothic Medium" panose="020B0603020102020204" pitchFamily="34" charset="0"/>
                    <a:cs typeface="Arial" pitchFamily="34" charset="0"/>
                  </a:rPr>
                  <a:t>AlexNet</a:t>
                </a:r>
                <a:r>
                  <a:rPr lang="en-US" sz="2000" dirty="0">
                    <a:latin typeface="Franklin Gothic Medium" panose="020B0603020102020204" pitchFamily="34" charset="0"/>
                    <a:cs typeface="Arial" pitchFamily="34" charset="0"/>
                  </a:rPr>
                  <a:t> </a:t>
                </a:r>
              </a:p>
              <a:p>
                <a:pPr algn="ctr"/>
                <a:r>
                  <a:rPr lang="en-US" sz="1000" cap="all" dirty="0">
                    <a:solidFill>
                      <a:schemeClr val="tx1">
                        <a:lumMod val="75000"/>
                        <a:lumOff val="25000"/>
                      </a:schemeClr>
                    </a:solidFill>
                    <a:latin typeface="Arial Rounded MT Bold" panose="020F0704030504030204" pitchFamily="34" charset="0"/>
                    <a:cs typeface="Arial" pitchFamily="34" charset="0"/>
                  </a:rPr>
                  <a:t>PRETRAINED MODEL</a:t>
                </a:r>
              </a:p>
              <a:p>
                <a:pPr algn="ctr"/>
                <a:r>
                  <a:rPr lang="en-US" sz="2000" dirty="0">
                    <a:solidFill>
                      <a:srgbClr val="FF0000"/>
                    </a:solidFill>
                    <a:latin typeface="Franklin Gothic Medium" panose="020B0603020102020204" pitchFamily="34" charset="0"/>
                    <a:cs typeface="Arial" pitchFamily="34" charset="0"/>
                  </a:rPr>
                  <a:t>Caffe</a:t>
                </a:r>
                <a:r>
                  <a:rPr lang="en-US" sz="3200" dirty="0">
                    <a:latin typeface="Arial" pitchFamily="34" charset="0"/>
                    <a:cs typeface="Arial" pitchFamily="34" charset="0"/>
                  </a:rPr>
                  <a:t> </a:t>
                </a:r>
              </a:p>
              <a:p>
                <a:pPr algn="ctr"/>
                <a:r>
                  <a:rPr lang="en-US" sz="1000" cap="all" spc="300" dirty="0">
                    <a:solidFill>
                      <a:schemeClr val="tx1">
                        <a:lumMod val="75000"/>
                        <a:lumOff val="25000"/>
                      </a:schemeClr>
                    </a:solidFill>
                    <a:latin typeface="Arial Rounded MT Bold" panose="020F0704030504030204" pitchFamily="34" charset="0"/>
                    <a:cs typeface="Arial" pitchFamily="34" charset="0"/>
                  </a:rPr>
                  <a:t>Models</a:t>
                </a:r>
              </a:p>
            </p:txBody>
          </p:sp>
          <p:sp>
            <p:nvSpPr>
              <p:cNvPr id="12" name="TextBox 11"/>
              <p:cNvSpPr txBox="1"/>
              <p:nvPr/>
            </p:nvSpPr>
            <p:spPr>
              <a:xfrm>
                <a:off x="8965179" y="4188417"/>
                <a:ext cx="2349146" cy="1231106"/>
              </a:xfrm>
              <a:prstGeom prst="rect">
                <a:avLst/>
              </a:prstGeom>
              <a:noFill/>
              <a:ln>
                <a:noFill/>
              </a:ln>
            </p:spPr>
            <p:txBody>
              <a:bodyPr wrap="square" rtlCol="0" anchor="t">
                <a:spAutoFit/>
              </a:bodyPr>
              <a:lstStyle/>
              <a:p>
                <a:pPr algn="ctr"/>
                <a:r>
                  <a:rPr lang="en-US" sz="2000" dirty="0">
                    <a:solidFill>
                      <a:srgbClr val="FF0000"/>
                    </a:solidFill>
                    <a:latin typeface="Franklin Gothic Medium" panose="020B0603020102020204" pitchFamily="34" charset="0"/>
                    <a:cs typeface="Arial" pitchFamily="34" charset="0"/>
                  </a:rPr>
                  <a:t>ResNet </a:t>
                </a:r>
              </a:p>
              <a:p>
                <a:pPr algn="ctr"/>
                <a:r>
                  <a:rPr lang="en-US" sz="1000" cap="all" dirty="0">
                    <a:solidFill>
                      <a:schemeClr val="tx1">
                        <a:lumMod val="75000"/>
                        <a:lumOff val="25000"/>
                      </a:schemeClr>
                    </a:solidFill>
                    <a:latin typeface="Arial Rounded MT Bold" panose="020F0704030504030204" pitchFamily="34" charset="0"/>
                    <a:cs typeface="Arial" pitchFamily="34" charset="0"/>
                  </a:rPr>
                  <a:t>Pretrained Model</a:t>
                </a:r>
                <a:r>
                  <a:rPr lang="en-US" sz="1400" dirty="0">
                    <a:latin typeface="Arial" pitchFamily="34" charset="0"/>
                    <a:cs typeface="Arial" pitchFamily="34" charset="0"/>
                  </a:rPr>
                  <a:t/>
                </a:r>
                <a:br>
                  <a:rPr lang="en-US" sz="1400" dirty="0">
                    <a:latin typeface="Arial" pitchFamily="34" charset="0"/>
                    <a:cs typeface="Arial" pitchFamily="34" charset="0"/>
                  </a:rPr>
                </a:br>
                <a:endParaRPr lang="en-US" sz="1400" dirty="0">
                  <a:latin typeface="Arial" pitchFamily="34" charset="0"/>
                  <a:cs typeface="Arial" pitchFamily="34" charset="0"/>
                </a:endParaRPr>
              </a:p>
              <a:p>
                <a:pPr algn="ctr"/>
                <a:r>
                  <a:rPr lang="en-US" sz="2000" dirty="0">
                    <a:solidFill>
                      <a:srgbClr val="FF0000"/>
                    </a:solidFill>
                    <a:latin typeface="Franklin Gothic Medium" panose="020B0603020102020204" pitchFamily="34" charset="0"/>
                    <a:cs typeface="Arial" pitchFamily="34" charset="0"/>
                  </a:rPr>
                  <a:t>TensorFlow/Keras </a:t>
                </a:r>
              </a:p>
              <a:p>
                <a:pPr algn="ctr"/>
                <a:r>
                  <a:rPr lang="en-US" sz="1000" cap="all" spc="300" dirty="0">
                    <a:solidFill>
                      <a:schemeClr val="tx1">
                        <a:lumMod val="75000"/>
                        <a:lumOff val="25000"/>
                      </a:schemeClr>
                    </a:solidFill>
                    <a:latin typeface="Arial Rounded MT Bold" panose="020F0704030504030204" pitchFamily="34" charset="0"/>
                    <a:cs typeface="Arial" pitchFamily="34" charset="0"/>
                  </a:rPr>
                  <a:t>Models</a:t>
                </a:r>
              </a:p>
            </p:txBody>
          </p:sp>
          <p:sp>
            <p:nvSpPr>
              <p:cNvPr id="13" name="TextBox 12"/>
              <p:cNvSpPr txBox="1"/>
              <p:nvPr/>
            </p:nvSpPr>
            <p:spPr>
              <a:xfrm>
                <a:off x="7024882" y="4184116"/>
                <a:ext cx="1711121" cy="1354217"/>
              </a:xfrm>
              <a:prstGeom prst="rect">
                <a:avLst/>
              </a:prstGeom>
              <a:noFill/>
              <a:ln>
                <a:noFill/>
              </a:ln>
            </p:spPr>
            <p:txBody>
              <a:bodyPr wrap="square" rtlCol="0">
                <a:spAutoFit/>
              </a:bodyPr>
              <a:lstStyle/>
              <a:p>
                <a:pPr algn="ctr"/>
                <a:r>
                  <a:rPr lang="en-US" sz="2000" dirty="0">
                    <a:solidFill>
                      <a:srgbClr val="FF0000"/>
                    </a:solidFill>
                    <a:latin typeface="Franklin Gothic Medium" panose="020B0603020102020204" pitchFamily="34" charset="0"/>
                    <a:cs typeface="Arial" pitchFamily="34" charset="0"/>
                  </a:rPr>
                  <a:t>VGG-16</a:t>
                </a:r>
                <a:r>
                  <a:rPr lang="en-US" dirty="0">
                    <a:latin typeface="Franklin Gothic Medium" panose="020B0603020102020204" pitchFamily="34" charset="0"/>
                    <a:cs typeface="Arial" pitchFamily="34" charset="0"/>
                  </a:rPr>
                  <a:t> </a:t>
                </a:r>
              </a:p>
              <a:p>
                <a:pPr algn="ctr"/>
                <a:r>
                  <a:rPr lang="en-US" sz="1000" cap="all" dirty="0">
                    <a:solidFill>
                      <a:schemeClr val="tx1">
                        <a:lumMod val="75000"/>
                        <a:lumOff val="25000"/>
                      </a:schemeClr>
                    </a:solidFill>
                    <a:latin typeface="Arial Rounded MT Bold" panose="020F0704030504030204" pitchFamily="34" charset="0"/>
                    <a:cs typeface="Arial" pitchFamily="34" charset="0"/>
                  </a:rPr>
                  <a:t>Pretrained Model</a:t>
                </a:r>
                <a:r>
                  <a:rPr lang="en-US" sz="1100" dirty="0">
                    <a:latin typeface="Arial" pitchFamily="34" charset="0"/>
                    <a:cs typeface="Arial" pitchFamily="34" charset="0"/>
                  </a:rPr>
                  <a:t/>
                </a:r>
                <a:br>
                  <a:rPr lang="en-US" sz="1100" dirty="0">
                    <a:latin typeface="Arial" pitchFamily="34" charset="0"/>
                    <a:cs typeface="Arial" pitchFamily="34" charset="0"/>
                  </a:rPr>
                </a:br>
                <a:endParaRPr lang="en-US" sz="1100" dirty="0">
                  <a:latin typeface="Arial" pitchFamily="34" charset="0"/>
                  <a:cs typeface="Arial" pitchFamily="34" charset="0"/>
                </a:endParaRPr>
              </a:p>
              <a:p>
                <a:pPr algn="ctr"/>
                <a:r>
                  <a:rPr lang="en-US" sz="2000" dirty="0">
                    <a:solidFill>
                      <a:srgbClr val="FF0000"/>
                    </a:solidFill>
                    <a:latin typeface="Franklin Gothic Medium" panose="020B0603020102020204" pitchFamily="34" charset="0"/>
                    <a:cs typeface="Arial" pitchFamily="34" charset="0"/>
                  </a:rPr>
                  <a:t>GoogLeNet </a:t>
                </a:r>
              </a:p>
              <a:p>
                <a:pPr algn="ctr"/>
                <a:r>
                  <a:rPr lang="en-US" sz="1000" cap="all" dirty="0">
                    <a:solidFill>
                      <a:schemeClr val="tx1">
                        <a:lumMod val="75000"/>
                        <a:lumOff val="25000"/>
                      </a:schemeClr>
                    </a:solidFill>
                    <a:latin typeface="Arial Rounded MT Bold" panose="020F0704030504030204" pitchFamily="34" charset="0"/>
                    <a:cs typeface="Arial" pitchFamily="34" charset="0"/>
                  </a:rPr>
                  <a:t>Pretrained Model</a:t>
                </a:r>
              </a:p>
              <a:p>
                <a:pPr algn="ctr"/>
                <a:endParaRPr lang="en-US" sz="1100" dirty="0">
                  <a:latin typeface="Arial" pitchFamily="34" charset="0"/>
                  <a:cs typeface="Arial" pitchFamily="34" charset="0"/>
                </a:endParaRPr>
              </a:p>
            </p:txBody>
          </p:sp>
        </p:grpSp>
      </p:grpSp>
    </p:spTree>
    <p:extLst>
      <p:ext uri="{BB962C8B-B14F-4D97-AF65-F5344CB8AC3E}">
        <p14:creationId xmlns:p14="http://schemas.microsoft.com/office/powerpoint/2010/main" val="1331694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EFB99-4859-43A5-9105-3BF2851C1689}"/>
              </a:ext>
            </a:extLst>
          </p:cNvPr>
          <p:cNvSpPr>
            <a:spLocks noGrp="1"/>
          </p:cNvSpPr>
          <p:nvPr>
            <p:ph type="title"/>
          </p:nvPr>
        </p:nvSpPr>
        <p:spPr/>
        <p:txBody>
          <a:bodyPr/>
          <a:lstStyle/>
          <a:p>
            <a:r>
              <a:rPr lang="en-AU" dirty="0"/>
              <a:t>Deep Learning – In 5 lines of MATLAB code</a:t>
            </a:r>
          </a:p>
        </p:txBody>
      </p:sp>
      <p:sp>
        <p:nvSpPr>
          <p:cNvPr id="3" name="Content Placeholder 2">
            <a:extLst>
              <a:ext uri="{FF2B5EF4-FFF2-40B4-BE49-F238E27FC236}">
                <a16:creationId xmlns:a16="http://schemas.microsoft.com/office/drawing/2014/main" id="{1B2B1D80-7A74-4F91-8ABE-436E80666354}"/>
              </a:ext>
            </a:extLst>
          </p:cNvPr>
          <p:cNvSpPr>
            <a:spLocks noGrp="1"/>
          </p:cNvSpPr>
          <p:nvPr>
            <p:ph idx="1"/>
          </p:nvPr>
        </p:nvSpPr>
        <p:spPr/>
        <p:txBody>
          <a:bodyPr/>
          <a:lstStyle/>
          <a:p>
            <a:pPr marL="0" indent="0">
              <a:buNone/>
            </a:pPr>
            <a:r>
              <a:rPr lang="en-AU" sz="2000" b="1" dirty="0">
                <a:solidFill>
                  <a:srgbClr val="000000"/>
                </a:solidFill>
                <a:latin typeface="Courier New" panose="02070309020205020404" pitchFamily="49" charset="0"/>
              </a:rPr>
              <a:t>load </a:t>
            </a:r>
            <a:r>
              <a:rPr lang="en-AU" sz="2000" b="1" dirty="0" err="1">
                <a:solidFill>
                  <a:srgbClr val="A020F0"/>
                </a:solidFill>
                <a:latin typeface="Courier New" panose="02070309020205020404" pitchFamily="49" charset="0"/>
              </a:rPr>
              <a:t>chardata</a:t>
            </a:r>
            <a:endParaRPr lang="en-AU" sz="2000" b="1" dirty="0">
              <a:solidFill>
                <a:srgbClr val="000000"/>
              </a:solidFill>
              <a:latin typeface="Courier New" panose="02070309020205020404" pitchFamily="49" charset="0"/>
            </a:endParaRPr>
          </a:p>
          <a:p>
            <a:pPr marL="0" indent="0">
              <a:buNone/>
            </a:pPr>
            <a:endParaRPr lang="en-AU" sz="2000" dirty="0">
              <a:solidFill>
                <a:srgbClr val="000000"/>
              </a:solidFill>
              <a:latin typeface="Courier New" panose="02070309020205020404" pitchFamily="49" charset="0"/>
            </a:endParaRPr>
          </a:p>
          <a:p>
            <a:pPr marL="0" indent="0">
              <a:buNone/>
            </a:pPr>
            <a:r>
              <a:rPr lang="en-AU" sz="2000" b="1" dirty="0">
                <a:solidFill>
                  <a:srgbClr val="000000"/>
                </a:solidFill>
                <a:latin typeface="Courier New" panose="02070309020205020404" pitchFamily="49" charset="0"/>
              </a:rPr>
              <a:t>layers = </a:t>
            </a:r>
            <a:r>
              <a:rPr lang="en-AU" sz="2000" b="1" dirty="0" err="1">
                <a:solidFill>
                  <a:srgbClr val="000000"/>
                </a:solidFill>
                <a:latin typeface="Courier New" panose="02070309020205020404" pitchFamily="49" charset="0"/>
              </a:rPr>
              <a:t>createLayers</a:t>
            </a:r>
            <a:r>
              <a:rPr lang="en-AU" sz="2000" b="1" dirty="0">
                <a:solidFill>
                  <a:srgbClr val="000000"/>
                </a:solidFill>
                <a:latin typeface="Courier New" panose="02070309020205020404" pitchFamily="49" charset="0"/>
              </a:rPr>
              <a:t>;</a:t>
            </a:r>
            <a:endParaRPr lang="en-AU" sz="2000" dirty="0">
              <a:solidFill>
                <a:srgbClr val="000000"/>
              </a:solidFill>
              <a:latin typeface="Courier New" panose="02070309020205020404" pitchFamily="49" charset="0"/>
            </a:endParaRPr>
          </a:p>
          <a:p>
            <a:pPr marL="0" indent="0">
              <a:buNone/>
            </a:pPr>
            <a:endParaRPr lang="en-AU" sz="2000" b="1" dirty="0">
              <a:solidFill>
                <a:srgbClr val="000000"/>
              </a:solidFill>
              <a:latin typeface="Courier New" panose="02070309020205020404" pitchFamily="49" charset="0"/>
            </a:endParaRPr>
          </a:p>
          <a:p>
            <a:pPr marL="0" indent="0">
              <a:buNone/>
            </a:pPr>
            <a:r>
              <a:rPr lang="en-AU" sz="2000" b="1" dirty="0">
                <a:solidFill>
                  <a:srgbClr val="000000"/>
                </a:solidFill>
                <a:latin typeface="Courier New" panose="02070309020205020404" pitchFamily="49" charset="0"/>
              </a:rPr>
              <a:t>options = </a:t>
            </a:r>
            <a:r>
              <a:rPr lang="en-AU" sz="2000" b="1" dirty="0" err="1">
                <a:solidFill>
                  <a:srgbClr val="000000"/>
                </a:solidFill>
                <a:latin typeface="Courier New" panose="02070309020205020404" pitchFamily="49" charset="0"/>
              </a:rPr>
              <a:t>trainingOptions</a:t>
            </a:r>
            <a:r>
              <a:rPr lang="en-AU" sz="2000" b="1" dirty="0">
                <a:solidFill>
                  <a:srgbClr val="000000"/>
                </a:solidFill>
                <a:latin typeface="Courier New" panose="02070309020205020404" pitchFamily="49" charset="0"/>
              </a:rPr>
              <a:t>( </a:t>
            </a:r>
            <a:r>
              <a:rPr lang="en-AU" sz="2000" b="1" dirty="0">
                <a:solidFill>
                  <a:srgbClr val="A020F0"/>
                </a:solidFill>
                <a:latin typeface="Courier New" panose="02070309020205020404" pitchFamily="49" charset="0"/>
              </a:rPr>
              <a:t>'</a:t>
            </a:r>
            <a:r>
              <a:rPr lang="en-AU" sz="2000" b="1" dirty="0" err="1">
                <a:solidFill>
                  <a:srgbClr val="A020F0"/>
                </a:solidFill>
                <a:latin typeface="Courier New" panose="02070309020205020404" pitchFamily="49" charset="0"/>
              </a:rPr>
              <a:t>sgdm</a:t>
            </a:r>
            <a:r>
              <a:rPr lang="en-AU" sz="2000" b="1" dirty="0">
                <a:solidFill>
                  <a:srgbClr val="A020F0"/>
                </a:solidFill>
                <a:latin typeface="Courier New" panose="02070309020205020404" pitchFamily="49" charset="0"/>
              </a:rPr>
              <a:t>'</a:t>
            </a:r>
            <a:r>
              <a:rPr lang="en-AU" sz="2000" b="1" dirty="0">
                <a:solidFill>
                  <a:srgbClr val="000000"/>
                </a:solidFill>
                <a:latin typeface="Courier New" panose="02070309020205020404" pitchFamily="49" charset="0"/>
              </a:rPr>
              <a:t>,</a:t>
            </a:r>
            <a:r>
              <a:rPr lang="en-AU" sz="2000" b="1" dirty="0">
                <a:solidFill>
                  <a:srgbClr val="A020F0"/>
                </a:solidFill>
                <a:latin typeface="Courier New" panose="02070309020205020404" pitchFamily="49" charset="0"/>
              </a:rPr>
              <a:t>'</a:t>
            </a:r>
            <a:r>
              <a:rPr lang="en-AU" sz="2000" b="1" dirty="0" err="1">
                <a:solidFill>
                  <a:srgbClr val="A020F0"/>
                </a:solidFill>
                <a:latin typeface="Courier New" panose="02070309020205020404" pitchFamily="49" charset="0"/>
              </a:rPr>
              <a:t>MiniBatchSize</a:t>
            </a:r>
            <a:r>
              <a:rPr lang="en-AU" sz="2000" b="1" dirty="0">
                <a:solidFill>
                  <a:srgbClr val="A020F0"/>
                </a:solidFill>
                <a:latin typeface="Courier New" panose="02070309020205020404" pitchFamily="49" charset="0"/>
              </a:rPr>
              <a:t>'</a:t>
            </a:r>
            <a:r>
              <a:rPr lang="en-AU" sz="2000" b="1" dirty="0">
                <a:solidFill>
                  <a:srgbClr val="000000"/>
                </a:solidFill>
                <a:latin typeface="Courier New" panose="02070309020205020404" pitchFamily="49" charset="0"/>
              </a:rPr>
              <a:t>, 8192,</a:t>
            </a:r>
            <a:r>
              <a:rPr lang="en-AU" sz="2000" b="1" dirty="0">
                <a:solidFill>
                  <a:srgbClr val="A020F0"/>
                </a:solidFill>
                <a:latin typeface="Courier New" panose="02070309020205020404" pitchFamily="49" charset="0"/>
              </a:rPr>
              <a:t>'Plots'</a:t>
            </a:r>
            <a:r>
              <a:rPr lang="en-AU" sz="2000" b="1" dirty="0">
                <a:solidFill>
                  <a:srgbClr val="000000"/>
                </a:solidFill>
                <a:latin typeface="Courier New" panose="02070309020205020404" pitchFamily="49" charset="0"/>
              </a:rPr>
              <a:t>, </a:t>
            </a:r>
            <a:r>
              <a:rPr lang="en-AU" sz="2000" b="1" dirty="0">
                <a:solidFill>
                  <a:srgbClr val="A020F0"/>
                </a:solidFill>
                <a:latin typeface="Courier New" panose="02070309020205020404" pitchFamily="49" charset="0"/>
              </a:rPr>
              <a:t>'training-progress'</a:t>
            </a:r>
            <a:r>
              <a:rPr lang="en-AU" sz="2000" b="1" dirty="0">
                <a:solidFill>
                  <a:srgbClr val="000000"/>
                </a:solidFill>
                <a:latin typeface="Courier New" panose="02070309020205020404" pitchFamily="49" charset="0"/>
              </a:rPr>
              <a:t>,</a:t>
            </a:r>
            <a:r>
              <a:rPr lang="en-AU" sz="2000" b="1" dirty="0">
                <a:solidFill>
                  <a:srgbClr val="A020F0"/>
                </a:solidFill>
                <a:latin typeface="Courier New" panose="02070309020205020404" pitchFamily="49" charset="0"/>
              </a:rPr>
              <a:t>'</a:t>
            </a:r>
            <a:r>
              <a:rPr lang="en-AU" sz="2000" b="1" dirty="0" err="1">
                <a:solidFill>
                  <a:srgbClr val="A020F0"/>
                </a:solidFill>
                <a:latin typeface="Courier New" panose="02070309020205020404" pitchFamily="49" charset="0"/>
              </a:rPr>
              <a:t>ExecutionEnvironment</a:t>
            </a:r>
            <a:r>
              <a:rPr lang="en-AU" sz="2000" b="1" dirty="0">
                <a:solidFill>
                  <a:srgbClr val="A020F0"/>
                </a:solidFill>
                <a:latin typeface="Courier New" panose="02070309020205020404" pitchFamily="49" charset="0"/>
              </a:rPr>
              <a:t>’</a:t>
            </a:r>
            <a:r>
              <a:rPr lang="en-AU" sz="2000" b="1" dirty="0">
                <a:solidFill>
                  <a:srgbClr val="000000"/>
                </a:solidFill>
                <a:latin typeface="Courier New" panose="02070309020205020404" pitchFamily="49" charset="0"/>
              </a:rPr>
              <a:t>,</a:t>
            </a:r>
            <a:r>
              <a:rPr lang="en-AU" sz="2000" b="1" dirty="0">
                <a:solidFill>
                  <a:srgbClr val="A020F0"/>
                </a:solidFill>
                <a:latin typeface="Courier New" panose="02070309020205020404" pitchFamily="49" charset="0"/>
              </a:rPr>
              <a:t>’multi-</a:t>
            </a:r>
            <a:r>
              <a:rPr lang="en-AU" sz="2000" b="1" dirty="0" err="1">
                <a:solidFill>
                  <a:srgbClr val="A020F0"/>
                </a:solidFill>
                <a:latin typeface="Courier New" panose="02070309020205020404" pitchFamily="49" charset="0"/>
              </a:rPr>
              <a:t>gpu</a:t>
            </a:r>
            <a:r>
              <a:rPr lang="en-AU" sz="2000" b="1" dirty="0">
                <a:solidFill>
                  <a:srgbClr val="A020F0"/>
                </a:solidFill>
                <a:latin typeface="Courier New" panose="02070309020205020404" pitchFamily="49" charset="0"/>
              </a:rPr>
              <a:t>’</a:t>
            </a:r>
            <a:r>
              <a:rPr lang="en-AU" sz="2000" b="1" dirty="0">
                <a:solidFill>
                  <a:srgbClr val="000000"/>
                </a:solidFill>
                <a:latin typeface="Courier New" panose="02070309020205020404" pitchFamily="49" charset="0"/>
              </a:rPr>
              <a:t>);</a:t>
            </a:r>
            <a:endParaRPr lang="en-AU" sz="2000" dirty="0">
              <a:solidFill>
                <a:srgbClr val="000000"/>
              </a:solidFill>
              <a:latin typeface="Courier New" panose="02070309020205020404" pitchFamily="49" charset="0"/>
            </a:endParaRPr>
          </a:p>
          <a:p>
            <a:pPr marL="0" indent="0">
              <a:buNone/>
            </a:pPr>
            <a:endParaRPr lang="en-AU" sz="2000" b="1" dirty="0">
              <a:solidFill>
                <a:srgbClr val="000000"/>
              </a:solidFill>
              <a:latin typeface="Courier New" panose="02070309020205020404" pitchFamily="49" charset="0"/>
            </a:endParaRPr>
          </a:p>
          <a:p>
            <a:pPr marL="0" indent="0">
              <a:buNone/>
            </a:pPr>
            <a:r>
              <a:rPr lang="en-AU" sz="2000" b="1" dirty="0">
                <a:solidFill>
                  <a:srgbClr val="000000"/>
                </a:solidFill>
                <a:latin typeface="Courier New" panose="02070309020205020404" pitchFamily="49" charset="0"/>
              </a:rPr>
              <a:t>net = </a:t>
            </a:r>
            <a:r>
              <a:rPr lang="en-AU" sz="2000" b="1" dirty="0" err="1">
                <a:solidFill>
                  <a:srgbClr val="000000"/>
                </a:solidFill>
                <a:latin typeface="Courier New" panose="02070309020205020404" pitchFamily="49" charset="0"/>
              </a:rPr>
              <a:t>trainNetwork</a:t>
            </a:r>
            <a:r>
              <a:rPr lang="en-AU" sz="2000" b="1" dirty="0">
                <a:solidFill>
                  <a:srgbClr val="000000"/>
                </a:solidFill>
                <a:latin typeface="Courier New" panose="02070309020205020404" pitchFamily="49" charset="0"/>
              </a:rPr>
              <a:t>(</a:t>
            </a:r>
            <a:r>
              <a:rPr lang="en-AU" sz="2000" b="1" dirty="0" err="1">
                <a:solidFill>
                  <a:srgbClr val="000000"/>
                </a:solidFill>
                <a:latin typeface="Courier New" panose="02070309020205020404" pitchFamily="49" charset="0"/>
              </a:rPr>
              <a:t>imgDataTrain</a:t>
            </a:r>
            <a:r>
              <a:rPr lang="en-AU" sz="2000" b="1" dirty="0">
                <a:solidFill>
                  <a:srgbClr val="000000"/>
                </a:solidFill>
                <a:latin typeface="Courier New" panose="02070309020205020404" pitchFamily="49" charset="0"/>
              </a:rPr>
              <a:t>, </a:t>
            </a:r>
            <a:r>
              <a:rPr lang="en-AU" sz="2000" b="1" dirty="0" err="1">
                <a:solidFill>
                  <a:srgbClr val="000000"/>
                </a:solidFill>
                <a:latin typeface="Courier New" panose="02070309020205020404" pitchFamily="49" charset="0"/>
              </a:rPr>
              <a:t>labelsTrain</a:t>
            </a:r>
            <a:r>
              <a:rPr lang="en-AU" sz="2000" b="1" dirty="0">
                <a:solidFill>
                  <a:srgbClr val="000000"/>
                </a:solidFill>
                <a:latin typeface="Courier New" panose="02070309020205020404" pitchFamily="49" charset="0"/>
              </a:rPr>
              <a:t>, layers, options);</a:t>
            </a:r>
            <a:endParaRPr lang="en-AU" sz="2000" dirty="0">
              <a:solidFill>
                <a:srgbClr val="000000"/>
              </a:solidFill>
              <a:latin typeface="Courier New" panose="02070309020205020404" pitchFamily="49" charset="0"/>
            </a:endParaRPr>
          </a:p>
          <a:p>
            <a:pPr marL="0" indent="0">
              <a:buNone/>
            </a:pPr>
            <a:endParaRPr lang="en-AU" sz="2000" b="1" dirty="0">
              <a:solidFill>
                <a:srgbClr val="000000"/>
              </a:solidFill>
              <a:latin typeface="Courier New" panose="02070309020205020404" pitchFamily="49" charset="0"/>
            </a:endParaRPr>
          </a:p>
          <a:p>
            <a:pPr marL="0" indent="0">
              <a:buNone/>
            </a:pPr>
            <a:r>
              <a:rPr lang="en-AU" sz="2000" b="1" dirty="0" err="1">
                <a:solidFill>
                  <a:srgbClr val="000000"/>
                </a:solidFill>
                <a:latin typeface="Courier New" panose="02070309020205020404" pitchFamily="49" charset="0"/>
              </a:rPr>
              <a:t>predLabelsTest</a:t>
            </a:r>
            <a:r>
              <a:rPr lang="en-AU" sz="2000" b="1" dirty="0">
                <a:solidFill>
                  <a:srgbClr val="000000"/>
                </a:solidFill>
                <a:latin typeface="Courier New" panose="02070309020205020404" pitchFamily="49" charset="0"/>
              </a:rPr>
              <a:t> = </a:t>
            </a:r>
            <a:r>
              <a:rPr lang="en-AU" sz="2000" b="1" dirty="0" err="1">
                <a:solidFill>
                  <a:srgbClr val="000000"/>
                </a:solidFill>
                <a:latin typeface="Courier New" panose="02070309020205020404" pitchFamily="49" charset="0"/>
              </a:rPr>
              <a:t>net.classify</a:t>
            </a:r>
            <a:r>
              <a:rPr lang="en-AU" sz="2000" b="1" dirty="0">
                <a:solidFill>
                  <a:srgbClr val="000000"/>
                </a:solidFill>
                <a:latin typeface="Courier New" panose="02070309020205020404" pitchFamily="49" charset="0"/>
              </a:rPr>
              <a:t>(</a:t>
            </a:r>
            <a:r>
              <a:rPr lang="en-AU" sz="2000" b="1" dirty="0" err="1">
                <a:solidFill>
                  <a:srgbClr val="000000"/>
                </a:solidFill>
                <a:latin typeface="Courier New" panose="02070309020205020404" pitchFamily="49" charset="0"/>
              </a:rPr>
              <a:t>imgDataTest</a:t>
            </a:r>
            <a:r>
              <a:rPr lang="en-AU" sz="2000" b="1" dirty="0">
                <a:solidFill>
                  <a:srgbClr val="000000"/>
                </a:solidFill>
                <a:latin typeface="Courier New" panose="02070309020205020404" pitchFamily="49" charset="0"/>
              </a:rPr>
              <a:t>);</a:t>
            </a:r>
            <a:endParaRPr lang="en-AU" sz="2000" dirty="0">
              <a:solidFill>
                <a:srgbClr val="000000"/>
              </a:solidFill>
              <a:latin typeface="Courier New" panose="02070309020205020404" pitchFamily="49" charset="0"/>
            </a:endParaRPr>
          </a:p>
          <a:p>
            <a:endParaRPr lang="en-AU" dirty="0"/>
          </a:p>
        </p:txBody>
      </p:sp>
      <p:pic>
        <p:nvPicPr>
          <p:cNvPr id="5" name="Picture 4">
            <a:extLst>
              <a:ext uri="{FF2B5EF4-FFF2-40B4-BE49-F238E27FC236}">
                <a16:creationId xmlns:a16="http://schemas.microsoft.com/office/drawing/2014/main" id="{1DCD0881-F4F0-49CC-BB8C-E6F702A1CF03}"/>
              </a:ext>
            </a:extLst>
          </p:cNvPr>
          <p:cNvPicPr>
            <a:picLocks noChangeAspect="1"/>
          </p:cNvPicPr>
          <p:nvPr/>
        </p:nvPicPr>
        <p:blipFill>
          <a:blip r:embed="rId2"/>
          <a:stretch>
            <a:fillRect/>
          </a:stretch>
        </p:blipFill>
        <p:spPr>
          <a:xfrm>
            <a:off x="7788375" y="4538618"/>
            <a:ext cx="3388706" cy="2147299"/>
          </a:xfrm>
          <a:prstGeom prst="rect">
            <a:avLst/>
          </a:prstGeom>
        </p:spPr>
      </p:pic>
    </p:spTree>
    <p:extLst>
      <p:ext uri="{BB962C8B-B14F-4D97-AF65-F5344CB8AC3E}">
        <p14:creationId xmlns:p14="http://schemas.microsoft.com/office/powerpoint/2010/main" val="2789504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56623-7D03-42CC-9EC8-2F710FD813FD}"/>
              </a:ext>
            </a:extLst>
          </p:cNvPr>
          <p:cNvSpPr>
            <a:spLocks noGrp="1"/>
          </p:cNvSpPr>
          <p:nvPr>
            <p:ph type="title"/>
          </p:nvPr>
        </p:nvSpPr>
        <p:spPr/>
        <p:txBody>
          <a:bodyPr/>
          <a:lstStyle/>
          <a:p>
            <a:r>
              <a:rPr lang="en-AU" dirty="0"/>
              <a:t>Live Training Progress</a:t>
            </a:r>
          </a:p>
        </p:txBody>
      </p:sp>
      <p:pic>
        <p:nvPicPr>
          <p:cNvPr id="5" name="tfLearning3_bayes">
            <a:hlinkClick r:id="" action="ppaction://media"/>
            <a:extLst>
              <a:ext uri="{FF2B5EF4-FFF2-40B4-BE49-F238E27FC236}">
                <a16:creationId xmlns:a16="http://schemas.microsoft.com/office/drawing/2014/main" id="{56CDA865-7ADD-4FDB-943A-7A5BBBB6816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1852708" y="1276443"/>
            <a:ext cx="8689786" cy="5212807"/>
          </a:xfrm>
        </p:spPr>
      </p:pic>
    </p:spTree>
    <p:extLst>
      <p:ext uri="{BB962C8B-B14F-4D97-AF65-F5344CB8AC3E}">
        <p14:creationId xmlns:p14="http://schemas.microsoft.com/office/powerpoint/2010/main" val="5092759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Training in MATLAB is fast</a:t>
            </a:r>
          </a:p>
        </p:txBody>
      </p:sp>
      <p:pic>
        <p:nvPicPr>
          <p:cNvPr id="7" name="Content Placeholder 6"/>
          <p:cNvPicPr>
            <a:picLocks noGrp="1" noChangeAspect="1"/>
          </p:cNvPicPr>
          <p:nvPr>
            <p:ph idx="1"/>
          </p:nvPr>
        </p:nvPicPr>
        <p:blipFill>
          <a:blip r:embed="rId2"/>
          <a:stretch>
            <a:fillRect/>
          </a:stretch>
        </p:blipFill>
        <p:spPr>
          <a:xfrm>
            <a:off x="1752602" y="975591"/>
            <a:ext cx="8483600" cy="5410952"/>
          </a:xfrm>
          <a:prstGeom prst="rect">
            <a:avLst/>
          </a:prstGeom>
        </p:spPr>
      </p:pic>
      <p:grpSp>
        <p:nvGrpSpPr>
          <p:cNvPr id="25" name="Group 24"/>
          <p:cNvGrpSpPr/>
          <p:nvPr/>
        </p:nvGrpSpPr>
        <p:grpSpPr>
          <a:xfrm>
            <a:off x="4511964" y="4343400"/>
            <a:ext cx="4708236" cy="707886"/>
            <a:chOff x="4511964" y="4343400"/>
            <a:chExt cx="4708236" cy="707886"/>
          </a:xfrm>
        </p:grpSpPr>
        <p:sp>
          <p:nvSpPr>
            <p:cNvPr id="10" name="TextBox 9"/>
            <p:cNvSpPr txBox="1"/>
            <p:nvPr/>
          </p:nvSpPr>
          <p:spPr>
            <a:xfrm>
              <a:off x="5257800" y="4343400"/>
              <a:ext cx="3048000" cy="707886"/>
            </a:xfrm>
            <a:prstGeom prst="rect">
              <a:avLst/>
            </a:prstGeom>
            <a:solidFill>
              <a:schemeClr val="bg1"/>
            </a:solidFill>
            <a:ln w="19050">
              <a:solidFill>
                <a:schemeClr val="tx1">
                  <a:lumMod val="65000"/>
                  <a:lumOff val="35000"/>
                </a:schemeClr>
              </a:solidFill>
            </a:ln>
            <a:effectLst>
              <a:outerShdw blurRad="50800" dist="38100" dir="2700000" algn="tl" rotWithShape="0">
                <a:prstClr val="black">
                  <a:alpha val="40000"/>
                </a:prstClr>
              </a:outerShdw>
            </a:effectLst>
          </p:spPr>
          <p:txBody>
            <a:bodyPr wrap="square" rtlCol="0">
              <a:spAutoFit/>
            </a:bodyPr>
            <a:lstStyle/>
            <a:p>
              <a:pPr algn="ctr"/>
              <a:r>
                <a:rPr lang="en-US" sz="2000" dirty="0">
                  <a:solidFill>
                    <a:schemeClr val="tx1">
                      <a:lumMod val="75000"/>
                      <a:lumOff val="25000"/>
                    </a:schemeClr>
                  </a:solidFill>
                  <a:latin typeface="Calibri" panose="020F0502020204030204" pitchFamily="34" charset="0"/>
                  <a:cs typeface="Calibri" panose="020F0502020204030204" pitchFamily="34" charset="0"/>
                </a:rPr>
                <a:t>MATLAB is more than 4x faster than TensorFlow</a:t>
              </a:r>
            </a:p>
          </p:txBody>
        </p:sp>
        <p:cxnSp>
          <p:nvCxnSpPr>
            <p:cNvPr id="14" name="Straight Connector 13"/>
            <p:cNvCxnSpPr/>
            <p:nvPr/>
          </p:nvCxnSpPr>
          <p:spPr>
            <a:xfrm>
              <a:off x="4511964" y="4343400"/>
              <a:ext cx="0" cy="707886"/>
            </a:xfrm>
            <a:prstGeom prst="line">
              <a:avLst/>
            </a:prstGeom>
            <a:ln w="6032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p:cNvCxnSpPr>
            <p:nvPr/>
          </p:nvCxnSpPr>
          <p:spPr>
            <a:xfrm>
              <a:off x="8305800" y="4697343"/>
              <a:ext cx="914400" cy="0"/>
            </a:xfrm>
            <a:prstGeom prst="straightConnector1">
              <a:avLst/>
            </a:prstGeom>
            <a:ln w="60325">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1"/>
            </p:cNvCxnSpPr>
            <p:nvPr/>
          </p:nvCxnSpPr>
          <p:spPr>
            <a:xfrm flipH="1">
              <a:off x="4511964" y="4697343"/>
              <a:ext cx="745836" cy="0"/>
            </a:xfrm>
            <a:prstGeom prst="straightConnector1">
              <a:avLst/>
            </a:prstGeom>
            <a:ln w="60325">
              <a:solidFill>
                <a:srgbClr val="FF000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220200" y="4343400"/>
              <a:ext cx="0" cy="707886"/>
            </a:xfrm>
            <a:prstGeom prst="line">
              <a:avLst/>
            </a:prstGeom>
            <a:ln w="60325">
              <a:solidFill>
                <a:srgbClr val="FF0000"/>
              </a:solidFill>
              <a:headEnd w="lg" len="lg"/>
              <a:tailEnd type="non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747286" y="6403343"/>
            <a:ext cx="6172200" cy="461665"/>
          </a:xfrm>
          <a:prstGeom prst="rect">
            <a:avLst/>
          </a:prstGeom>
          <a:noFill/>
        </p:spPr>
        <p:txBody>
          <a:bodyPr wrap="square" rtlCol="0">
            <a:spAutoFit/>
          </a:bodyPr>
          <a:lstStyle/>
          <a:p>
            <a:r>
              <a:rPr lang="en-US" sz="1200" i="1" dirty="0">
                <a:latin typeface="Arial" pitchFamily="34" charset="0"/>
                <a:cs typeface="Arial" pitchFamily="34" charset="0"/>
              </a:rPr>
              <a:t>AlexNet CNN architecture trained on the ImageNet dataset, using batch size of 32, on a Windows 10 desktop with single NVIDIA GPU</a:t>
            </a:r>
          </a:p>
        </p:txBody>
      </p:sp>
    </p:spTree>
    <p:extLst>
      <p:ext uri="{BB962C8B-B14F-4D97-AF65-F5344CB8AC3E}">
        <p14:creationId xmlns:p14="http://schemas.microsoft.com/office/powerpoint/2010/main" val="40894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Deep learning on CPU, GPU, multi-GPU and clusters</a:t>
            </a:r>
          </a:p>
        </p:txBody>
      </p:sp>
      <p:grpSp>
        <p:nvGrpSpPr>
          <p:cNvPr id="20" name="Group 19"/>
          <p:cNvGrpSpPr/>
          <p:nvPr/>
        </p:nvGrpSpPr>
        <p:grpSpPr>
          <a:xfrm>
            <a:off x="878916" y="2828286"/>
            <a:ext cx="4970500" cy="2192026"/>
            <a:chOff x="3488951" y="3284984"/>
            <a:chExt cx="4970500" cy="2192026"/>
          </a:xfrm>
        </p:grpSpPr>
        <p:grpSp>
          <p:nvGrpSpPr>
            <p:cNvPr id="21" name="Group 20"/>
            <p:cNvGrpSpPr/>
            <p:nvPr/>
          </p:nvGrpSpPr>
          <p:grpSpPr>
            <a:xfrm>
              <a:off x="3732549" y="3284984"/>
              <a:ext cx="4726902" cy="1296662"/>
              <a:chOff x="1271464" y="4940823"/>
              <a:chExt cx="3151268" cy="864441"/>
            </a:xfrm>
          </p:grpSpPr>
          <p:grpSp>
            <p:nvGrpSpPr>
              <p:cNvPr id="24" name="Group 23"/>
              <p:cNvGrpSpPr/>
              <p:nvPr/>
            </p:nvGrpSpPr>
            <p:grpSpPr>
              <a:xfrm>
                <a:off x="1271464" y="4941168"/>
                <a:ext cx="1211561" cy="864096"/>
                <a:chOff x="1703512" y="4941168"/>
                <a:chExt cx="1211561" cy="864096"/>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512" y="4941168"/>
                  <a:ext cx="999111" cy="864096"/>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043" y="5107535"/>
                  <a:ext cx="345030" cy="405439"/>
                </a:xfrm>
                <a:prstGeom prst="rect">
                  <a:avLst/>
                </a:prstGeom>
              </p:spPr>
            </p:pic>
          </p:grpSp>
          <p:grpSp>
            <p:nvGrpSpPr>
              <p:cNvPr id="25" name="Group 24"/>
              <p:cNvGrpSpPr/>
              <p:nvPr/>
            </p:nvGrpSpPr>
            <p:grpSpPr>
              <a:xfrm>
                <a:off x="3012776" y="4940823"/>
                <a:ext cx="1409956" cy="864096"/>
                <a:chOff x="3509907" y="4940823"/>
                <a:chExt cx="1409956" cy="864096"/>
              </a:xfrm>
            </p:grpSpPr>
            <p:grpSp>
              <p:nvGrpSpPr>
                <p:cNvPr id="26" name="Group 25"/>
                <p:cNvGrpSpPr/>
                <p:nvPr/>
              </p:nvGrpSpPr>
              <p:grpSpPr>
                <a:xfrm>
                  <a:off x="3509907" y="4940823"/>
                  <a:ext cx="1211561" cy="864096"/>
                  <a:chOff x="1703512" y="4941168"/>
                  <a:chExt cx="1211561" cy="864096"/>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512" y="4941168"/>
                    <a:ext cx="999111" cy="864096"/>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043" y="5107535"/>
                    <a:ext cx="345030" cy="405439"/>
                  </a:xfrm>
                  <a:prstGeom prst="rect">
                    <a:avLst/>
                  </a:prstGeom>
                </p:spPr>
              </p:pic>
            </p:gr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481064" y="5163989"/>
                  <a:ext cx="585065" cy="292533"/>
                </a:xfrm>
                <a:prstGeom prst="rect">
                  <a:avLst/>
                </a:prstGeom>
              </p:spPr>
            </p:pic>
          </p:grpSp>
        </p:grpSp>
        <p:sp>
          <p:nvSpPr>
            <p:cNvPr id="22" name="TextBox 21"/>
            <p:cNvSpPr txBox="1"/>
            <p:nvPr/>
          </p:nvSpPr>
          <p:spPr>
            <a:xfrm>
              <a:off x="3488951" y="4984567"/>
              <a:ext cx="1802167" cy="369332"/>
            </a:xfrm>
            <a:prstGeom prst="rect">
              <a:avLst/>
            </a:prstGeom>
            <a:noFill/>
          </p:spPr>
          <p:txBody>
            <a:bodyPr wrap="square" rtlCol="0">
              <a:spAutoFit/>
            </a:bodyPr>
            <a:lstStyle/>
            <a:p>
              <a:pPr algn="ctr"/>
              <a:r>
                <a:rPr lang="en-US" dirty="0">
                  <a:latin typeface="Malgun Gothic" panose="020B0503020000020004" pitchFamily="34" charset="-127"/>
                  <a:ea typeface="Malgun Gothic" panose="020B0503020000020004" pitchFamily="34" charset="-127"/>
                  <a:cs typeface="Arial" pitchFamily="34" charset="0"/>
                </a:rPr>
                <a:t>Single CPU</a:t>
              </a:r>
            </a:p>
          </p:txBody>
        </p:sp>
        <p:sp>
          <p:nvSpPr>
            <p:cNvPr id="23" name="TextBox 22"/>
            <p:cNvSpPr txBox="1"/>
            <p:nvPr/>
          </p:nvSpPr>
          <p:spPr>
            <a:xfrm>
              <a:off x="6409773" y="4830679"/>
              <a:ext cx="1830279" cy="646331"/>
            </a:xfrm>
            <a:prstGeom prst="rect">
              <a:avLst/>
            </a:prstGeom>
            <a:noFill/>
          </p:spPr>
          <p:txBody>
            <a:bodyPr wrap="square" rtlCol="0">
              <a:spAutoFit/>
            </a:bodyPr>
            <a:lstStyle/>
            <a:p>
              <a:pPr algn="ctr"/>
              <a:r>
                <a:rPr lang="en-US" dirty="0">
                  <a:latin typeface="Malgun Gothic" panose="020B0503020000020004" pitchFamily="34" charset="-127"/>
                  <a:ea typeface="Malgun Gothic" panose="020B0503020000020004" pitchFamily="34" charset="-127"/>
                  <a:cs typeface="Arial" pitchFamily="34" charset="0"/>
                </a:rPr>
                <a:t>Single CPU</a:t>
              </a:r>
            </a:p>
            <a:p>
              <a:pPr algn="ctr"/>
              <a:r>
                <a:rPr lang="en-US" dirty="0">
                  <a:latin typeface="Malgun Gothic" panose="020B0503020000020004" pitchFamily="34" charset="-127"/>
                  <a:ea typeface="Malgun Gothic" panose="020B0503020000020004" pitchFamily="34" charset="-127"/>
                  <a:cs typeface="Arial" pitchFamily="34" charset="0"/>
                </a:rPr>
                <a:t>Single GPU</a:t>
              </a:r>
            </a:p>
          </p:txBody>
        </p:sp>
      </p:grpSp>
      <p:grpSp>
        <p:nvGrpSpPr>
          <p:cNvPr id="9" name="Group 8"/>
          <p:cNvGrpSpPr/>
          <p:nvPr/>
        </p:nvGrpSpPr>
        <p:grpSpPr>
          <a:xfrm>
            <a:off x="6532946" y="3077837"/>
            <a:ext cx="5455832" cy="1683748"/>
            <a:chOff x="6532946" y="3077837"/>
            <a:chExt cx="5455832" cy="1683748"/>
          </a:xfrm>
        </p:grpSpPr>
        <p:pic>
          <p:nvPicPr>
            <p:cNvPr id="32" name="Picture 31"/>
            <p:cNvPicPr>
              <a:picLocks noChangeAspect="1"/>
            </p:cNvPicPr>
            <p:nvPr/>
          </p:nvPicPr>
          <p:blipFill>
            <a:blip r:embed="rId5"/>
            <a:stretch>
              <a:fillRect/>
            </a:stretch>
          </p:blipFill>
          <p:spPr>
            <a:xfrm>
              <a:off x="6532946" y="3077837"/>
              <a:ext cx="5455832" cy="1683748"/>
            </a:xfrm>
            <a:prstGeom prst="rect">
              <a:avLst/>
            </a:prstGeom>
            <a:ln>
              <a:solidFill>
                <a:schemeClr val="tx2"/>
              </a:solidFill>
            </a:ln>
          </p:spPr>
        </p:pic>
        <p:pic>
          <p:nvPicPr>
            <p:cNvPr id="8" name="Picture 7"/>
            <p:cNvPicPr>
              <a:picLocks noChangeAspect="1"/>
            </p:cNvPicPr>
            <p:nvPr/>
          </p:nvPicPr>
          <p:blipFill>
            <a:blip r:embed="rId6"/>
            <a:stretch>
              <a:fillRect/>
            </a:stretch>
          </p:blipFill>
          <p:spPr>
            <a:xfrm>
              <a:off x="6592848" y="4282493"/>
              <a:ext cx="5345965" cy="341417"/>
            </a:xfrm>
            <a:prstGeom prst="rect">
              <a:avLst/>
            </a:prstGeom>
            <a:ln>
              <a:solidFill>
                <a:schemeClr val="tx1">
                  <a:lumMod val="65000"/>
                  <a:lumOff val="35000"/>
                </a:schemeClr>
              </a:solidFill>
            </a:ln>
            <a:effectLst>
              <a:outerShdw blurRad="50800" dist="38100" dir="2700000" algn="tl" rotWithShape="0">
                <a:prstClr val="black">
                  <a:alpha val="40000"/>
                </a:prstClr>
              </a:outerShdw>
            </a:effectLst>
          </p:spPr>
        </p:pic>
      </p:grpSp>
      <p:sp>
        <p:nvSpPr>
          <p:cNvPr id="10" name="TextBox 9"/>
          <p:cNvSpPr txBox="1"/>
          <p:nvPr/>
        </p:nvSpPr>
        <p:spPr>
          <a:xfrm>
            <a:off x="6532946" y="2355925"/>
            <a:ext cx="5405867" cy="523220"/>
          </a:xfrm>
          <a:prstGeom prst="rect">
            <a:avLst/>
          </a:prstGeom>
          <a:noFill/>
        </p:spPr>
        <p:txBody>
          <a:bodyPr wrap="square" rtlCol="0">
            <a:spAutoFit/>
          </a:bodyPr>
          <a:lstStyle/>
          <a:p>
            <a:pPr algn="ctr"/>
            <a:r>
              <a:rPr lang="en-US" sz="2800" b="1" cap="small" spc="300" dirty="0">
                <a:solidFill>
                  <a:schemeClr val="accent2"/>
                </a:solidFill>
                <a:latin typeface="Malgun Gothic" panose="020B0503020000020004" pitchFamily="34" charset="-127"/>
                <a:ea typeface="Malgun Gothic" panose="020B0503020000020004" pitchFamily="34" charset="-127"/>
                <a:cs typeface="Arial" pitchFamily="34" charset="0"/>
              </a:rPr>
              <a:t>How to target?</a:t>
            </a:r>
          </a:p>
        </p:txBody>
      </p:sp>
    </p:spTree>
    <p:extLst>
      <p:ext uri="{BB962C8B-B14F-4D97-AF65-F5344CB8AC3E}">
        <p14:creationId xmlns:p14="http://schemas.microsoft.com/office/powerpoint/2010/main" val="169560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Deep learning on CPU, GPU, multi-GPU and clusters</a:t>
            </a:r>
          </a:p>
        </p:txBody>
      </p:sp>
      <p:sp>
        <p:nvSpPr>
          <p:cNvPr id="23" name="TextBox 22"/>
          <p:cNvSpPr txBox="1"/>
          <p:nvPr/>
        </p:nvSpPr>
        <p:spPr>
          <a:xfrm>
            <a:off x="2406395" y="4623910"/>
            <a:ext cx="1830279" cy="646331"/>
          </a:xfrm>
          <a:prstGeom prst="rect">
            <a:avLst/>
          </a:prstGeom>
          <a:noFill/>
        </p:spPr>
        <p:txBody>
          <a:bodyPr wrap="square" rtlCol="0">
            <a:spAutoFit/>
          </a:bodyPr>
          <a:lstStyle/>
          <a:p>
            <a:pPr algn="ctr"/>
            <a:r>
              <a:rPr lang="en-US" dirty="0">
                <a:latin typeface="Malgun Gothic" panose="020B0503020000020004" pitchFamily="34" charset="-127"/>
                <a:ea typeface="Malgun Gothic" panose="020B0503020000020004" pitchFamily="34" charset="-127"/>
                <a:cs typeface="Arial" pitchFamily="34" charset="0"/>
              </a:rPr>
              <a:t>Single CPU</a:t>
            </a:r>
          </a:p>
          <a:p>
            <a:pPr algn="ctr"/>
            <a:r>
              <a:rPr lang="en-US" dirty="0">
                <a:latin typeface="Malgun Gothic" panose="020B0503020000020004" pitchFamily="34" charset="-127"/>
                <a:ea typeface="Malgun Gothic" panose="020B0503020000020004" pitchFamily="34" charset="-127"/>
                <a:cs typeface="Arial" pitchFamily="34" charset="0"/>
              </a:rPr>
              <a:t>Multiple GPUs</a:t>
            </a:r>
          </a:p>
        </p:txBody>
      </p:sp>
      <p:pic>
        <p:nvPicPr>
          <p:cNvPr id="32" name="Picture 31"/>
          <p:cNvPicPr>
            <a:picLocks noChangeAspect="1"/>
          </p:cNvPicPr>
          <p:nvPr/>
        </p:nvPicPr>
        <p:blipFill>
          <a:blip r:embed="rId2"/>
          <a:stretch>
            <a:fillRect/>
          </a:stretch>
        </p:blipFill>
        <p:spPr>
          <a:xfrm>
            <a:off x="6532946" y="3077837"/>
            <a:ext cx="5455832" cy="1683748"/>
          </a:xfrm>
          <a:prstGeom prst="rect">
            <a:avLst/>
          </a:prstGeom>
          <a:ln>
            <a:solidFill>
              <a:schemeClr val="tx2"/>
            </a:solidFill>
          </a:ln>
        </p:spPr>
      </p:pic>
      <p:sp>
        <p:nvSpPr>
          <p:cNvPr id="10" name="TextBox 9"/>
          <p:cNvSpPr txBox="1"/>
          <p:nvPr/>
        </p:nvSpPr>
        <p:spPr>
          <a:xfrm>
            <a:off x="6532946" y="2355925"/>
            <a:ext cx="5405867" cy="523220"/>
          </a:xfrm>
          <a:prstGeom prst="rect">
            <a:avLst/>
          </a:prstGeom>
          <a:noFill/>
        </p:spPr>
        <p:txBody>
          <a:bodyPr wrap="square" rtlCol="0">
            <a:spAutoFit/>
          </a:bodyPr>
          <a:lstStyle/>
          <a:p>
            <a:pPr algn="ctr"/>
            <a:r>
              <a:rPr lang="en-US" sz="2800" b="1" cap="small" spc="300" dirty="0">
                <a:solidFill>
                  <a:schemeClr val="accent2"/>
                </a:solidFill>
                <a:latin typeface="Malgun Gothic" panose="020B0503020000020004" pitchFamily="34" charset="-127"/>
                <a:ea typeface="Malgun Gothic" panose="020B0503020000020004" pitchFamily="34" charset="-127"/>
                <a:cs typeface="Arial" pitchFamily="34" charset="0"/>
              </a:rPr>
              <a:t>How to target?</a:t>
            </a:r>
          </a:p>
        </p:txBody>
      </p:sp>
      <p:grpSp>
        <p:nvGrpSpPr>
          <p:cNvPr id="38" name="Group 37"/>
          <p:cNvGrpSpPr/>
          <p:nvPr/>
        </p:nvGrpSpPr>
        <p:grpSpPr>
          <a:xfrm>
            <a:off x="2273090" y="2879145"/>
            <a:ext cx="2322818" cy="1296144"/>
            <a:chOff x="5266422" y="4951088"/>
            <a:chExt cx="1549658" cy="864717"/>
          </a:xfrm>
        </p:grpSpPr>
        <p:pic>
          <p:nvPicPr>
            <p:cNvPr id="39"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6422" y="4951088"/>
              <a:ext cx="999111" cy="864717"/>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112" y="5107535"/>
              <a:ext cx="345030" cy="405439"/>
            </a:xfrm>
            <a:prstGeom prst="rect">
              <a:avLst/>
            </a:prstGeom>
          </p:spPr>
        </p:pic>
        <p:grpSp>
          <p:nvGrpSpPr>
            <p:cNvPr id="41" name="Group 40"/>
            <p:cNvGrpSpPr/>
            <p:nvPr/>
          </p:nvGrpSpPr>
          <p:grpSpPr>
            <a:xfrm>
              <a:off x="6399040" y="5017722"/>
              <a:ext cx="417040" cy="585066"/>
              <a:chOff x="6384032" y="5017723"/>
              <a:chExt cx="417040" cy="585066"/>
            </a:xfrm>
          </p:grpSpPr>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362273" y="5163989"/>
                <a:ext cx="585065" cy="292533"/>
              </a:xfrm>
              <a:prstGeom prst="rect">
                <a:avLst/>
              </a:prstGeom>
            </p:spPr>
          </p:pic>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237766" y="5163990"/>
                <a:ext cx="585065" cy="292533"/>
              </a:xfrm>
              <a:prstGeom prst="rect">
                <a:avLst/>
              </a:prstGeom>
            </p:spPr>
          </p:pic>
        </p:grpSp>
      </p:grpSp>
      <p:pic>
        <p:nvPicPr>
          <p:cNvPr id="3" name="Picture 2"/>
          <p:cNvPicPr>
            <a:picLocks noChangeAspect="1"/>
          </p:cNvPicPr>
          <p:nvPr/>
        </p:nvPicPr>
        <p:blipFill>
          <a:blip r:embed="rId6"/>
          <a:stretch>
            <a:fillRect/>
          </a:stretch>
        </p:blipFill>
        <p:spPr>
          <a:xfrm>
            <a:off x="5771362" y="4319110"/>
            <a:ext cx="6517647" cy="318610"/>
          </a:xfrm>
          <a:prstGeom prst="rect">
            <a:avLst/>
          </a:prstGeom>
          <a:ln>
            <a:solidFill>
              <a:schemeClr val="tx1">
                <a:lumMod val="65000"/>
                <a:lumOff val="3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9738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Deep learning on CPU, GPU, multi-GPU and clusters</a:t>
            </a:r>
          </a:p>
        </p:txBody>
      </p:sp>
      <p:sp>
        <p:nvSpPr>
          <p:cNvPr id="22" name="TextBox 21"/>
          <p:cNvSpPr txBox="1"/>
          <p:nvPr/>
        </p:nvSpPr>
        <p:spPr>
          <a:xfrm>
            <a:off x="756300" y="5647314"/>
            <a:ext cx="2385718" cy="646331"/>
          </a:xfrm>
          <a:prstGeom prst="rect">
            <a:avLst/>
          </a:prstGeom>
          <a:noFill/>
        </p:spPr>
        <p:txBody>
          <a:bodyPr wrap="square" rtlCol="0">
            <a:spAutoFit/>
          </a:bodyPr>
          <a:lstStyle/>
          <a:p>
            <a:pPr algn="ctr"/>
            <a:r>
              <a:rPr lang="en-US" dirty="0">
                <a:latin typeface="Malgun Gothic" panose="020B0503020000020004" pitchFamily="34" charset="-127"/>
                <a:ea typeface="Malgun Gothic" panose="020B0503020000020004" pitchFamily="34" charset="-127"/>
                <a:cs typeface="Arial" pitchFamily="34" charset="0"/>
              </a:rPr>
              <a:t>On-</a:t>
            </a:r>
            <a:r>
              <a:rPr lang="en-US" dirty="0" err="1">
                <a:latin typeface="Malgun Gothic" panose="020B0503020000020004" pitchFamily="34" charset="-127"/>
                <a:ea typeface="Malgun Gothic" panose="020B0503020000020004" pitchFamily="34" charset="-127"/>
                <a:cs typeface="Arial" pitchFamily="34" charset="0"/>
              </a:rPr>
              <a:t>prem</a:t>
            </a:r>
            <a:r>
              <a:rPr lang="en-US" dirty="0">
                <a:latin typeface="Malgun Gothic" panose="020B0503020000020004" pitchFamily="34" charset="-127"/>
                <a:ea typeface="Malgun Gothic" panose="020B0503020000020004" pitchFamily="34" charset="-127"/>
                <a:cs typeface="Arial" pitchFamily="34" charset="0"/>
              </a:rPr>
              <a:t> server with GPUs</a:t>
            </a:r>
          </a:p>
        </p:txBody>
      </p:sp>
      <p:sp>
        <p:nvSpPr>
          <p:cNvPr id="23" name="TextBox 22"/>
          <p:cNvSpPr txBox="1"/>
          <p:nvPr/>
        </p:nvSpPr>
        <p:spPr>
          <a:xfrm>
            <a:off x="3265736" y="5643383"/>
            <a:ext cx="2180538" cy="646331"/>
          </a:xfrm>
          <a:prstGeom prst="rect">
            <a:avLst/>
          </a:prstGeom>
          <a:noFill/>
        </p:spPr>
        <p:txBody>
          <a:bodyPr wrap="square" rtlCol="0">
            <a:spAutoFit/>
          </a:bodyPr>
          <a:lstStyle/>
          <a:p>
            <a:pPr algn="ctr"/>
            <a:r>
              <a:rPr lang="en-US" dirty="0">
                <a:latin typeface="Malgun Gothic" panose="020B0503020000020004" pitchFamily="34" charset="-127"/>
                <a:ea typeface="Malgun Gothic" panose="020B0503020000020004" pitchFamily="34" charset="-127"/>
                <a:cs typeface="Arial" pitchFamily="34" charset="0"/>
              </a:rPr>
              <a:t>Cloud GPUs</a:t>
            </a:r>
          </a:p>
          <a:p>
            <a:pPr algn="ctr"/>
            <a:r>
              <a:rPr lang="en-US" dirty="0">
                <a:latin typeface="Malgun Gothic" panose="020B0503020000020004" pitchFamily="34" charset="-127"/>
                <a:ea typeface="Malgun Gothic" panose="020B0503020000020004" pitchFamily="34" charset="-127"/>
                <a:cs typeface="Arial" pitchFamily="34" charset="0"/>
              </a:rPr>
              <a:t>(AWS, Azure, etc.)</a:t>
            </a:r>
          </a:p>
        </p:txBody>
      </p:sp>
      <p:sp>
        <p:nvSpPr>
          <p:cNvPr id="10" name="TextBox 9"/>
          <p:cNvSpPr txBox="1"/>
          <p:nvPr/>
        </p:nvSpPr>
        <p:spPr>
          <a:xfrm>
            <a:off x="6532946" y="2355925"/>
            <a:ext cx="5405867" cy="523220"/>
          </a:xfrm>
          <a:prstGeom prst="rect">
            <a:avLst/>
          </a:prstGeom>
          <a:noFill/>
        </p:spPr>
        <p:txBody>
          <a:bodyPr wrap="square" rtlCol="0">
            <a:spAutoFit/>
          </a:bodyPr>
          <a:lstStyle/>
          <a:p>
            <a:pPr algn="ctr"/>
            <a:r>
              <a:rPr lang="en-US" sz="2800" b="1" cap="small" spc="300" dirty="0">
                <a:solidFill>
                  <a:schemeClr val="accent2"/>
                </a:solidFill>
                <a:latin typeface="Malgun Gothic" panose="020B0503020000020004" pitchFamily="34" charset="-127"/>
                <a:ea typeface="Malgun Gothic" panose="020B0503020000020004" pitchFamily="34" charset="-127"/>
                <a:cs typeface="Arial" pitchFamily="34" charset="0"/>
              </a:rPr>
              <a:t>How to target?</a:t>
            </a:r>
          </a:p>
        </p:txBody>
      </p:sp>
      <p:grpSp>
        <p:nvGrpSpPr>
          <p:cNvPr id="19" name="Group 18"/>
          <p:cNvGrpSpPr/>
          <p:nvPr/>
        </p:nvGrpSpPr>
        <p:grpSpPr>
          <a:xfrm>
            <a:off x="3142017" y="1328229"/>
            <a:ext cx="2556678" cy="4025214"/>
            <a:chOff x="8760296" y="1780050"/>
            <a:chExt cx="2556678" cy="4025214"/>
          </a:xfrm>
        </p:grpSpPr>
        <p:pic>
          <p:nvPicPr>
            <p:cNvPr id="33"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4690" y="4940547"/>
              <a:ext cx="999111" cy="864717"/>
            </a:xfrm>
            <a:prstGeom prst="rect">
              <a:avLst/>
            </a:prstGeom>
          </p:spPr>
        </p:pic>
        <p:sp>
          <p:nvSpPr>
            <p:cNvPr id="34" name="Freeform 16"/>
            <p:cNvSpPr>
              <a:spLocks/>
            </p:cNvSpPr>
            <p:nvPr/>
          </p:nvSpPr>
          <p:spPr bwMode="auto">
            <a:xfrm>
              <a:off x="8760296" y="1780050"/>
              <a:ext cx="2556678" cy="1504934"/>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tx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9421" y="2733858"/>
              <a:ext cx="2095131" cy="407110"/>
            </a:xfrm>
            <a:prstGeom prst="rect">
              <a:avLst/>
            </a:prstGeom>
          </p:spPr>
        </p:pic>
        <p:grpSp>
          <p:nvGrpSpPr>
            <p:cNvPr id="36" name="Group 35"/>
            <p:cNvGrpSpPr/>
            <p:nvPr/>
          </p:nvGrpSpPr>
          <p:grpSpPr>
            <a:xfrm>
              <a:off x="9318656" y="2123854"/>
              <a:ext cx="1267257" cy="585066"/>
              <a:chOff x="8932627" y="2630953"/>
              <a:chExt cx="1267257" cy="585066"/>
            </a:xfrm>
          </p:grpSpPr>
          <p:grpSp>
            <p:nvGrpSpPr>
              <p:cNvPr id="41" name="Group 40"/>
              <p:cNvGrpSpPr/>
              <p:nvPr/>
            </p:nvGrpSpPr>
            <p:grpSpPr>
              <a:xfrm>
                <a:off x="8932627" y="2630953"/>
                <a:ext cx="712625" cy="585066"/>
                <a:chOff x="7499657" y="3322674"/>
                <a:chExt cx="712625" cy="585066"/>
              </a:xfrm>
            </p:grpSpPr>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353391" y="3468941"/>
                  <a:ext cx="585065" cy="292533"/>
                </a:xfrm>
                <a:prstGeom prst="rect">
                  <a:avLst/>
                </a:prstGeom>
              </p:spPr>
            </p:pic>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490304" y="3468941"/>
                  <a:ext cx="585065" cy="292533"/>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632720" y="3468940"/>
                  <a:ext cx="585065" cy="292533"/>
                </a:xfrm>
                <a:prstGeom prst="rect">
                  <a:avLst/>
                </a:prstGeom>
              </p:spPr>
            </p:pic>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773483" y="3468940"/>
                  <a:ext cx="585065" cy="292533"/>
                </a:xfrm>
                <a:prstGeom prst="rect">
                  <a:avLst/>
                </a:prstGeom>
              </p:spPr>
            </p:pic>
          </p:grpSp>
          <p:grpSp>
            <p:nvGrpSpPr>
              <p:cNvPr id="42" name="Group 41"/>
              <p:cNvGrpSpPr/>
              <p:nvPr/>
            </p:nvGrpSpPr>
            <p:grpSpPr>
              <a:xfrm>
                <a:off x="9487259" y="2630953"/>
                <a:ext cx="712625" cy="585066"/>
                <a:chOff x="7499657" y="3322674"/>
                <a:chExt cx="712625" cy="585066"/>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353391" y="3468941"/>
                  <a:ext cx="585065" cy="292533"/>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490304" y="3468941"/>
                  <a:ext cx="585065" cy="292533"/>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632720" y="3468940"/>
                  <a:ext cx="585065" cy="292533"/>
                </a:xfrm>
                <a:prstGeom prst="rect">
                  <a:avLst/>
                </a:prstGeom>
              </p:spPr>
            </p:pic>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773483" y="3468940"/>
                  <a:ext cx="585065" cy="292533"/>
                </a:xfrm>
                <a:prstGeom prst="rect">
                  <a:avLst/>
                </a:prstGeom>
              </p:spPr>
            </p:pic>
          </p:grpSp>
        </p:grpSp>
        <p:grpSp>
          <p:nvGrpSpPr>
            <p:cNvPr id="37" name="Group 36"/>
            <p:cNvGrpSpPr/>
            <p:nvPr/>
          </p:nvGrpSpPr>
          <p:grpSpPr>
            <a:xfrm>
              <a:off x="9440011" y="3306374"/>
              <a:ext cx="1068548" cy="1634173"/>
              <a:chOff x="9053982" y="4255072"/>
              <a:chExt cx="1068548" cy="685475"/>
            </a:xfrm>
          </p:grpSpPr>
          <p:sp>
            <p:nvSpPr>
              <p:cNvPr id="38" name="Down Arrow 6"/>
              <p:cNvSpPr/>
              <p:nvPr/>
            </p:nvSpPr>
            <p:spPr>
              <a:xfrm rot="10800000">
                <a:off x="9053982" y="4255073"/>
                <a:ext cx="276168" cy="685474"/>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39" name="Down Arrow 6"/>
              <p:cNvSpPr/>
              <p:nvPr/>
            </p:nvSpPr>
            <p:spPr>
              <a:xfrm rot="10800000">
                <a:off x="9450172" y="4255073"/>
                <a:ext cx="276168" cy="685474"/>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40" name="Down Arrow 6"/>
              <p:cNvSpPr/>
              <p:nvPr/>
            </p:nvSpPr>
            <p:spPr>
              <a:xfrm rot="10800000">
                <a:off x="9846362" y="4255072"/>
                <a:ext cx="276168" cy="685474"/>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grpSp>
      </p:grpSp>
      <p:grpSp>
        <p:nvGrpSpPr>
          <p:cNvPr id="51" name="Group 50"/>
          <p:cNvGrpSpPr/>
          <p:nvPr/>
        </p:nvGrpSpPr>
        <p:grpSpPr>
          <a:xfrm>
            <a:off x="1413612" y="2934839"/>
            <a:ext cx="1198655" cy="2422270"/>
            <a:chOff x="7320136" y="3386660"/>
            <a:chExt cx="1198655" cy="2422270"/>
          </a:xfrm>
        </p:grpSpPr>
        <p:pic>
          <p:nvPicPr>
            <p:cNvPr id="52"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5671" y="4944213"/>
              <a:ext cx="999111" cy="864717"/>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0136" y="3988764"/>
              <a:ext cx="1198655" cy="232324"/>
            </a:xfrm>
            <a:prstGeom prst="rect">
              <a:avLst/>
            </a:prstGeom>
          </p:spPr>
        </p:pic>
        <p:grpSp>
          <p:nvGrpSpPr>
            <p:cNvPr id="54" name="Group 53"/>
            <p:cNvGrpSpPr/>
            <p:nvPr/>
          </p:nvGrpSpPr>
          <p:grpSpPr>
            <a:xfrm>
              <a:off x="7563150" y="3386660"/>
              <a:ext cx="712625" cy="585066"/>
              <a:chOff x="7499657" y="3322674"/>
              <a:chExt cx="712625" cy="585066"/>
            </a:xfrm>
          </p:grpSpPr>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353391" y="3468941"/>
                <a:ext cx="585065" cy="292533"/>
              </a:xfrm>
              <a:prstGeom prst="rect">
                <a:avLst/>
              </a:prstGeom>
            </p:spPr>
          </p:pic>
          <p:pic>
            <p:nvPicPr>
              <p:cNvPr id="60" name="Picture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490304" y="3468941"/>
                <a:ext cx="585065" cy="292533"/>
              </a:xfrm>
              <a:prstGeom prst="rect">
                <a:avLst/>
              </a:prstGeom>
            </p:spPr>
          </p:pic>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632720" y="3468940"/>
                <a:ext cx="585065" cy="292533"/>
              </a:xfrm>
              <a:prstGeom prst="rect">
                <a:avLst/>
              </a:prstGeom>
            </p:spPr>
          </p:pic>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773483" y="3468940"/>
                <a:ext cx="585065" cy="292533"/>
              </a:xfrm>
              <a:prstGeom prst="rect">
                <a:avLst/>
              </a:prstGeom>
            </p:spPr>
          </p:pic>
        </p:grpSp>
        <p:grpSp>
          <p:nvGrpSpPr>
            <p:cNvPr id="55" name="Group 54"/>
            <p:cNvGrpSpPr/>
            <p:nvPr/>
          </p:nvGrpSpPr>
          <p:grpSpPr>
            <a:xfrm>
              <a:off x="7385189" y="4224724"/>
              <a:ext cx="1068547" cy="737592"/>
              <a:chOff x="7385189" y="4224724"/>
              <a:chExt cx="1068547" cy="737592"/>
            </a:xfrm>
          </p:grpSpPr>
          <p:sp>
            <p:nvSpPr>
              <p:cNvPr id="56" name="Down Arrow 6"/>
              <p:cNvSpPr/>
              <p:nvPr/>
            </p:nvSpPr>
            <p:spPr>
              <a:xfrm rot="10800000">
                <a:off x="7385189" y="4243493"/>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57" name="Down Arrow 6"/>
              <p:cNvSpPr/>
              <p:nvPr/>
            </p:nvSpPr>
            <p:spPr>
              <a:xfrm rot="10800000">
                <a:off x="7781379" y="4243493"/>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58" name="Down Arrow 6"/>
              <p:cNvSpPr/>
              <p:nvPr/>
            </p:nvSpPr>
            <p:spPr>
              <a:xfrm rot="10800000">
                <a:off x="8177568" y="4224724"/>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grpSp>
      </p:grpSp>
      <p:grpSp>
        <p:nvGrpSpPr>
          <p:cNvPr id="3" name="Group 2"/>
          <p:cNvGrpSpPr/>
          <p:nvPr/>
        </p:nvGrpSpPr>
        <p:grpSpPr>
          <a:xfrm>
            <a:off x="5994402" y="3077837"/>
            <a:ext cx="6359507" cy="1683748"/>
            <a:chOff x="5994402" y="3077837"/>
            <a:chExt cx="6359507" cy="1683748"/>
          </a:xfrm>
        </p:grpSpPr>
        <p:pic>
          <p:nvPicPr>
            <p:cNvPr id="32" name="Picture 31"/>
            <p:cNvPicPr>
              <a:picLocks noChangeAspect="1"/>
            </p:cNvPicPr>
            <p:nvPr/>
          </p:nvPicPr>
          <p:blipFill>
            <a:blip r:embed="rId6"/>
            <a:stretch>
              <a:fillRect/>
            </a:stretch>
          </p:blipFill>
          <p:spPr>
            <a:xfrm>
              <a:off x="6532946" y="3077837"/>
              <a:ext cx="5455832" cy="1683748"/>
            </a:xfrm>
            <a:prstGeom prst="rect">
              <a:avLst/>
            </a:prstGeom>
            <a:ln>
              <a:solidFill>
                <a:schemeClr val="tx2"/>
              </a:solidFill>
            </a:ln>
          </p:spPr>
        </p:pic>
        <p:pic>
          <p:nvPicPr>
            <p:cNvPr id="63" name="Picture 62"/>
            <p:cNvPicPr>
              <a:picLocks noChangeAspect="1"/>
            </p:cNvPicPr>
            <p:nvPr/>
          </p:nvPicPr>
          <p:blipFill>
            <a:blip r:embed="rId7"/>
            <a:stretch>
              <a:fillRect/>
            </a:stretch>
          </p:blipFill>
          <p:spPr>
            <a:xfrm>
              <a:off x="5994402" y="4312231"/>
              <a:ext cx="6359507" cy="352985"/>
            </a:xfrm>
            <a:prstGeom prst="rect">
              <a:avLst/>
            </a:prstGeom>
            <a:ln>
              <a:solidFill>
                <a:schemeClr val="tx1">
                  <a:lumMod val="65000"/>
                  <a:lumOff val="35000"/>
                </a:schemeClr>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13530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Deep learning on CPU, GPU, multi-GPU and clusters</a:t>
            </a:r>
            <a:br>
              <a:rPr lang="en-GB"/>
            </a:br>
            <a:endParaRPr lang="en-GB">
              <a:latin typeface="Courier New" panose="02070309020205020404" pitchFamily="49" charset="0"/>
              <a:cs typeface="Courier New" panose="02070309020205020404" pitchFamily="49" charset="0"/>
            </a:endParaRPr>
          </a:p>
        </p:txBody>
      </p:sp>
      <p:grpSp>
        <p:nvGrpSpPr>
          <p:cNvPr id="23" name="Group 22"/>
          <p:cNvGrpSpPr/>
          <p:nvPr/>
        </p:nvGrpSpPr>
        <p:grpSpPr>
          <a:xfrm>
            <a:off x="1271464" y="4941168"/>
            <a:ext cx="1211561" cy="864096"/>
            <a:chOff x="1703512" y="4941168"/>
            <a:chExt cx="1211561" cy="864096"/>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512" y="4941168"/>
              <a:ext cx="999111" cy="864096"/>
            </a:xfrm>
            <a:prstGeom prst="rect">
              <a:avLst/>
            </a:prstGeom>
          </p:spPr>
        </p:pic>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043" y="5107535"/>
              <a:ext cx="345030" cy="405439"/>
            </a:xfrm>
            <a:prstGeom prst="rect">
              <a:avLst/>
            </a:prstGeom>
          </p:spPr>
        </p:pic>
      </p:grpSp>
      <p:grpSp>
        <p:nvGrpSpPr>
          <p:cNvPr id="19" name="Group 18"/>
          <p:cNvGrpSpPr/>
          <p:nvPr/>
        </p:nvGrpSpPr>
        <p:grpSpPr>
          <a:xfrm>
            <a:off x="4952483" y="4951088"/>
            <a:ext cx="1549658" cy="864717"/>
            <a:chOff x="5266422" y="4951088"/>
            <a:chExt cx="1549658" cy="864717"/>
          </a:xfrm>
        </p:grpSpPr>
        <p:pic>
          <p:nvPicPr>
            <p:cNvPr id="7"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6422" y="4951088"/>
              <a:ext cx="999111" cy="864717"/>
            </a:xfrm>
            <a:prstGeom prst="rect">
              <a:avLst/>
            </a:prstGeom>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112" y="5107535"/>
              <a:ext cx="345030" cy="405439"/>
            </a:xfrm>
            <a:prstGeom prst="rect">
              <a:avLst/>
            </a:prstGeom>
          </p:spPr>
        </p:pic>
        <p:grpSp>
          <p:nvGrpSpPr>
            <p:cNvPr id="69" name="Group 68"/>
            <p:cNvGrpSpPr/>
            <p:nvPr/>
          </p:nvGrpSpPr>
          <p:grpSpPr>
            <a:xfrm>
              <a:off x="6399040" y="5017722"/>
              <a:ext cx="417040" cy="585066"/>
              <a:chOff x="6384032" y="5017723"/>
              <a:chExt cx="417040" cy="585066"/>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362273" y="5163989"/>
                <a:ext cx="585065" cy="29253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237766" y="5163990"/>
                <a:ext cx="585065" cy="292533"/>
              </a:xfrm>
              <a:prstGeom prst="rect">
                <a:avLst/>
              </a:prstGeom>
            </p:spPr>
          </p:pic>
        </p:grpSp>
      </p:grpSp>
      <p:grpSp>
        <p:nvGrpSpPr>
          <p:cNvPr id="12" name="Group 11"/>
          <p:cNvGrpSpPr/>
          <p:nvPr/>
        </p:nvGrpSpPr>
        <p:grpSpPr>
          <a:xfrm>
            <a:off x="8760296" y="1780050"/>
            <a:ext cx="2556678" cy="4025214"/>
            <a:chOff x="8760296" y="1780050"/>
            <a:chExt cx="2556678" cy="4025214"/>
          </a:xfrm>
        </p:grpSpPr>
        <p:pic>
          <p:nvPicPr>
            <p:cNvPr id="11"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4690" y="4940547"/>
              <a:ext cx="999111" cy="864717"/>
            </a:xfrm>
            <a:prstGeom prst="rect">
              <a:avLst/>
            </a:prstGeom>
          </p:spPr>
        </p:pic>
        <p:sp>
          <p:nvSpPr>
            <p:cNvPr id="48" name="Freeform 16"/>
            <p:cNvSpPr>
              <a:spLocks/>
            </p:cNvSpPr>
            <p:nvPr/>
          </p:nvSpPr>
          <p:spPr bwMode="auto">
            <a:xfrm>
              <a:off x="8760296" y="1780050"/>
              <a:ext cx="2556678" cy="1504934"/>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tx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9421" y="2733858"/>
              <a:ext cx="2095131" cy="407110"/>
            </a:xfrm>
            <a:prstGeom prst="rect">
              <a:avLst/>
            </a:prstGeom>
          </p:spPr>
        </p:pic>
        <p:grpSp>
          <p:nvGrpSpPr>
            <p:cNvPr id="83" name="Group 82"/>
            <p:cNvGrpSpPr/>
            <p:nvPr/>
          </p:nvGrpSpPr>
          <p:grpSpPr>
            <a:xfrm>
              <a:off x="9318656" y="2123854"/>
              <a:ext cx="1267257" cy="585066"/>
              <a:chOff x="8932627" y="2630953"/>
              <a:chExt cx="1267257" cy="585066"/>
            </a:xfrm>
          </p:grpSpPr>
          <p:grpSp>
            <p:nvGrpSpPr>
              <p:cNvPr id="54" name="Group 53"/>
              <p:cNvGrpSpPr/>
              <p:nvPr/>
            </p:nvGrpSpPr>
            <p:grpSpPr>
              <a:xfrm>
                <a:off x="8932627" y="2630953"/>
                <a:ext cx="712625" cy="585066"/>
                <a:chOff x="7499657" y="3322674"/>
                <a:chExt cx="712625" cy="585066"/>
              </a:xfrm>
            </p:grpSpPr>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353391" y="3468941"/>
                  <a:ext cx="585065" cy="292533"/>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490304" y="3468941"/>
                  <a:ext cx="585065" cy="29253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632720" y="3468940"/>
                  <a:ext cx="585065" cy="292533"/>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773483" y="3468940"/>
                  <a:ext cx="585065" cy="292533"/>
                </a:xfrm>
                <a:prstGeom prst="rect">
                  <a:avLst/>
                </a:prstGeom>
              </p:spPr>
            </p:pic>
          </p:grpSp>
          <p:grpSp>
            <p:nvGrpSpPr>
              <p:cNvPr id="55" name="Group 54"/>
              <p:cNvGrpSpPr/>
              <p:nvPr/>
            </p:nvGrpSpPr>
            <p:grpSpPr>
              <a:xfrm>
                <a:off x="9487259" y="2630953"/>
                <a:ext cx="712625" cy="585066"/>
                <a:chOff x="7499657" y="3322674"/>
                <a:chExt cx="712625" cy="585066"/>
              </a:xfrm>
            </p:grpSpPr>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353391" y="3468941"/>
                  <a:ext cx="585065" cy="292533"/>
                </a:xfrm>
                <a:prstGeom prst="rect">
                  <a:avLst/>
                </a:prstGeom>
              </p:spPr>
            </p:pic>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490304" y="3468941"/>
                  <a:ext cx="585065" cy="292533"/>
                </a:xfrm>
                <a:prstGeom prst="rect">
                  <a:avLst/>
                </a:prstGeom>
              </p:spPr>
            </p:pic>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632720" y="3468940"/>
                  <a:ext cx="585065" cy="292533"/>
                </a:xfrm>
                <a:prstGeom prst="rect">
                  <a:avLst/>
                </a:prstGeom>
              </p:spPr>
            </p:pic>
            <p:pic>
              <p:nvPicPr>
                <p:cNvPr id="59" name="Picture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773483" y="3468940"/>
                  <a:ext cx="585065" cy="292533"/>
                </a:xfrm>
                <a:prstGeom prst="rect">
                  <a:avLst/>
                </a:prstGeom>
              </p:spPr>
            </p:pic>
          </p:grpSp>
        </p:grpSp>
        <p:grpSp>
          <p:nvGrpSpPr>
            <p:cNvPr id="82" name="Group 81"/>
            <p:cNvGrpSpPr/>
            <p:nvPr/>
          </p:nvGrpSpPr>
          <p:grpSpPr>
            <a:xfrm>
              <a:off x="9440011" y="3306374"/>
              <a:ext cx="1068548" cy="1634173"/>
              <a:chOff x="9053982" y="4255072"/>
              <a:chExt cx="1068548" cy="685475"/>
            </a:xfrm>
          </p:grpSpPr>
          <p:sp>
            <p:nvSpPr>
              <p:cNvPr id="79" name="Down Arrow 6"/>
              <p:cNvSpPr/>
              <p:nvPr/>
            </p:nvSpPr>
            <p:spPr>
              <a:xfrm rot="10800000">
                <a:off x="9053982" y="4255073"/>
                <a:ext cx="276168" cy="685474"/>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80" name="Down Arrow 6"/>
              <p:cNvSpPr/>
              <p:nvPr/>
            </p:nvSpPr>
            <p:spPr>
              <a:xfrm rot="10800000">
                <a:off x="9450172" y="4255073"/>
                <a:ext cx="276168" cy="685474"/>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81" name="Down Arrow 6"/>
              <p:cNvSpPr/>
              <p:nvPr/>
            </p:nvSpPr>
            <p:spPr>
              <a:xfrm rot="10800000">
                <a:off x="9846362" y="4255072"/>
                <a:ext cx="276168" cy="685474"/>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grpSp>
      </p:grpSp>
      <p:sp>
        <p:nvSpPr>
          <p:cNvPr id="84" name="Up Arrow 4"/>
          <p:cNvSpPr/>
          <p:nvPr/>
        </p:nvSpPr>
        <p:spPr>
          <a:xfrm rot="5400000">
            <a:off x="5746997" y="1714829"/>
            <a:ext cx="770012" cy="9289033"/>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eaLnBrk="0" fontAlgn="base" hangingPunct="0">
              <a:spcBef>
                <a:spcPct val="0"/>
              </a:spcBef>
              <a:spcAft>
                <a:spcPct val="0"/>
              </a:spcAft>
            </a:pPr>
            <a:r>
              <a:rPr lang="en-US" sz="2000" b="1">
                <a:solidFill>
                  <a:srgbClr val="FFFFFF"/>
                </a:solidFill>
                <a:cs typeface="Arial" pitchFamily="34" charset="0"/>
              </a:rPr>
              <a:t>More GPUs</a:t>
            </a:r>
          </a:p>
        </p:txBody>
      </p:sp>
      <p:sp>
        <p:nvSpPr>
          <p:cNvPr id="85" name="Up Arrow 4"/>
          <p:cNvSpPr/>
          <p:nvPr/>
        </p:nvSpPr>
        <p:spPr>
          <a:xfrm>
            <a:off x="309314" y="1676711"/>
            <a:ext cx="770011" cy="4419600"/>
          </a:xfrm>
          <a:prstGeom prst="up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eaLnBrk="0" fontAlgn="base" hangingPunct="0">
              <a:spcBef>
                <a:spcPct val="0"/>
              </a:spcBef>
              <a:spcAft>
                <a:spcPct val="0"/>
              </a:spcAft>
            </a:pPr>
            <a:r>
              <a:rPr lang="en-US" sz="2000" b="1">
                <a:solidFill>
                  <a:srgbClr val="FFFFFF"/>
                </a:solidFill>
                <a:cs typeface="Arial" pitchFamily="34" charset="0"/>
              </a:rPr>
              <a:t>More CPUs</a:t>
            </a:r>
          </a:p>
        </p:txBody>
      </p:sp>
      <p:grpSp>
        <p:nvGrpSpPr>
          <p:cNvPr id="18" name="Group 17"/>
          <p:cNvGrpSpPr/>
          <p:nvPr/>
        </p:nvGrpSpPr>
        <p:grpSpPr>
          <a:xfrm>
            <a:off x="7031891" y="3386660"/>
            <a:ext cx="1198655" cy="2422270"/>
            <a:chOff x="7320136" y="3386660"/>
            <a:chExt cx="1198655" cy="2422270"/>
          </a:xfrm>
        </p:grpSpPr>
        <p:pic>
          <p:nvPicPr>
            <p:cNvPr id="10"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5671" y="4944213"/>
              <a:ext cx="999111" cy="864717"/>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0136" y="3988764"/>
              <a:ext cx="1198655" cy="232324"/>
            </a:xfrm>
            <a:prstGeom prst="rect">
              <a:avLst/>
            </a:prstGeom>
          </p:spPr>
        </p:pic>
        <p:grpSp>
          <p:nvGrpSpPr>
            <p:cNvPr id="60" name="Group 59"/>
            <p:cNvGrpSpPr/>
            <p:nvPr/>
          </p:nvGrpSpPr>
          <p:grpSpPr>
            <a:xfrm>
              <a:off x="7563150" y="3386660"/>
              <a:ext cx="712625" cy="585066"/>
              <a:chOff x="7499657" y="3322674"/>
              <a:chExt cx="712625" cy="585066"/>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353391" y="3468941"/>
                <a:ext cx="585065" cy="292533"/>
              </a:xfrm>
              <a:prstGeom prst="rect">
                <a:avLst/>
              </a:prstGeom>
            </p:spPr>
          </p:pic>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490304" y="3468941"/>
                <a:ext cx="585065" cy="292533"/>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632720" y="3468940"/>
                <a:ext cx="585065" cy="292533"/>
              </a:xfrm>
              <a:prstGeom prst="rect">
                <a:avLst/>
              </a:prstGeom>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773483" y="3468940"/>
                <a:ext cx="585065" cy="292533"/>
              </a:xfrm>
              <a:prstGeom prst="rect">
                <a:avLst/>
              </a:prstGeom>
            </p:spPr>
          </p:pic>
        </p:grpSp>
        <p:grpSp>
          <p:nvGrpSpPr>
            <p:cNvPr id="100" name="Group 99"/>
            <p:cNvGrpSpPr/>
            <p:nvPr/>
          </p:nvGrpSpPr>
          <p:grpSpPr>
            <a:xfrm>
              <a:off x="7385189" y="4224724"/>
              <a:ext cx="1068547" cy="737592"/>
              <a:chOff x="7385189" y="4224724"/>
              <a:chExt cx="1068547" cy="737592"/>
            </a:xfrm>
          </p:grpSpPr>
          <p:sp>
            <p:nvSpPr>
              <p:cNvPr id="101" name="Down Arrow 6"/>
              <p:cNvSpPr/>
              <p:nvPr/>
            </p:nvSpPr>
            <p:spPr>
              <a:xfrm rot="10800000">
                <a:off x="7385189" y="4243493"/>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102" name="Down Arrow 6"/>
              <p:cNvSpPr/>
              <p:nvPr/>
            </p:nvSpPr>
            <p:spPr>
              <a:xfrm rot="10800000">
                <a:off x="7781379" y="4243493"/>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103" name="Down Arrow 6"/>
              <p:cNvSpPr/>
              <p:nvPr/>
            </p:nvSpPr>
            <p:spPr>
              <a:xfrm rot="10800000">
                <a:off x="8177568" y="4224724"/>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grpSp>
      </p:grpSp>
      <p:grpSp>
        <p:nvGrpSpPr>
          <p:cNvPr id="24" name="Group 23"/>
          <p:cNvGrpSpPr/>
          <p:nvPr/>
        </p:nvGrpSpPr>
        <p:grpSpPr>
          <a:xfrm>
            <a:off x="3012776" y="4940823"/>
            <a:ext cx="1409956" cy="864096"/>
            <a:chOff x="3509907" y="4940823"/>
            <a:chExt cx="1409956" cy="864096"/>
          </a:xfrm>
        </p:grpSpPr>
        <p:grpSp>
          <p:nvGrpSpPr>
            <p:cNvPr id="92" name="Group 91"/>
            <p:cNvGrpSpPr/>
            <p:nvPr/>
          </p:nvGrpSpPr>
          <p:grpSpPr>
            <a:xfrm>
              <a:off x="3509907" y="4940823"/>
              <a:ext cx="1211561" cy="864096"/>
              <a:chOff x="1703512" y="4941168"/>
              <a:chExt cx="1211561" cy="864096"/>
            </a:xfrm>
          </p:grpSpPr>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512" y="4941168"/>
                <a:ext cx="999111" cy="864096"/>
              </a:xfrm>
              <a:prstGeom prst="rect">
                <a:avLst/>
              </a:prstGeom>
            </p:spPr>
          </p:pic>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043" y="5107535"/>
                <a:ext cx="345030" cy="405439"/>
              </a:xfrm>
              <a:prstGeom prst="rect">
                <a:avLst/>
              </a:prstGeom>
            </p:spPr>
          </p:pic>
        </p:gr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481064" y="5163989"/>
              <a:ext cx="585065" cy="292533"/>
            </a:xfrm>
            <a:prstGeom prst="rect">
              <a:avLst/>
            </a:prstGeom>
          </p:spPr>
        </p:pic>
      </p:grpSp>
      <p:grpSp>
        <p:nvGrpSpPr>
          <p:cNvPr id="30" name="Group 29"/>
          <p:cNvGrpSpPr/>
          <p:nvPr/>
        </p:nvGrpSpPr>
        <p:grpSpPr>
          <a:xfrm>
            <a:off x="1271464" y="3872787"/>
            <a:ext cx="1211561" cy="899306"/>
            <a:chOff x="1271464" y="3872787"/>
            <a:chExt cx="1211561" cy="899306"/>
          </a:xfrm>
        </p:grpSpPr>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1464" y="3907997"/>
              <a:ext cx="999111" cy="864096"/>
            </a:xfrm>
            <a:prstGeom prst="rect">
              <a:avLst/>
            </a:prstGeom>
          </p:spPr>
        </p:pic>
        <p:grpSp>
          <p:nvGrpSpPr>
            <p:cNvPr id="25" name="Group 24"/>
            <p:cNvGrpSpPr/>
            <p:nvPr/>
          </p:nvGrpSpPr>
          <p:grpSpPr>
            <a:xfrm>
              <a:off x="2137995" y="3872787"/>
              <a:ext cx="345030" cy="708341"/>
              <a:chOff x="2137995" y="3771462"/>
              <a:chExt cx="345030" cy="708341"/>
            </a:xfrm>
          </p:grpSpPr>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7995" y="4074364"/>
                <a:ext cx="345030" cy="405439"/>
              </a:xfrm>
              <a:prstGeom prst="rect">
                <a:avLst/>
              </a:prstGeom>
            </p:spPr>
          </p:pic>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7995" y="3771462"/>
                <a:ext cx="345030" cy="405439"/>
              </a:xfrm>
              <a:prstGeom prst="rect">
                <a:avLst/>
              </a:prstGeom>
            </p:spPr>
          </p:pic>
        </p:grpSp>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3472" y="4076607"/>
              <a:ext cx="1136365" cy="297102"/>
            </a:xfrm>
            <a:prstGeom prst="rect">
              <a:avLst/>
            </a:prstGeom>
          </p:spPr>
        </p:pic>
      </p:grpSp>
      <p:grpSp>
        <p:nvGrpSpPr>
          <p:cNvPr id="31" name="Group 30"/>
          <p:cNvGrpSpPr/>
          <p:nvPr/>
        </p:nvGrpSpPr>
        <p:grpSpPr>
          <a:xfrm>
            <a:off x="1271464" y="2758863"/>
            <a:ext cx="2230109" cy="1098176"/>
            <a:chOff x="1271464" y="2758863"/>
            <a:chExt cx="2230109" cy="1098176"/>
          </a:xfrm>
        </p:grpSpPr>
        <p:grpSp>
          <p:nvGrpSpPr>
            <p:cNvPr id="104" name="Group 103"/>
            <p:cNvGrpSpPr/>
            <p:nvPr/>
          </p:nvGrpSpPr>
          <p:grpSpPr>
            <a:xfrm>
              <a:off x="1271464" y="2851940"/>
              <a:ext cx="1211561" cy="864096"/>
              <a:chOff x="1703512" y="4941168"/>
              <a:chExt cx="1211561" cy="864096"/>
            </a:xfrm>
          </p:grpSpPr>
          <p:pic>
            <p:nvPicPr>
              <p:cNvPr id="105" name="Picture 1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512" y="4941168"/>
                <a:ext cx="999111" cy="864096"/>
              </a:xfrm>
              <a:prstGeom prst="rect">
                <a:avLst/>
              </a:prstGeom>
            </p:spPr>
          </p:pic>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043" y="5107535"/>
                <a:ext cx="345030" cy="405439"/>
              </a:xfrm>
              <a:prstGeom prst="rect">
                <a:avLst/>
              </a:prstGeom>
            </p:spPr>
          </p:pic>
        </p:grpSp>
        <p:grpSp>
          <p:nvGrpSpPr>
            <p:cNvPr id="27" name="Group 26"/>
            <p:cNvGrpSpPr/>
            <p:nvPr/>
          </p:nvGrpSpPr>
          <p:grpSpPr>
            <a:xfrm>
              <a:off x="2498377" y="2889478"/>
              <a:ext cx="718824" cy="774745"/>
              <a:chOff x="2498377" y="2889478"/>
              <a:chExt cx="718824" cy="774745"/>
            </a:xfrm>
          </p:grpSpPr>
          <p:sp>
            <p:nvSpPr>
              <p:cNvPr id="111" name="Down Arrow 4"/>
              <p:cNvSpPr/>
              <p:nvPr/>
            </p:nvSpPr>
            <p:spPr>
              <a:xfrm rot="16200000">
                <a:off x="2719705" y="2668150"/>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112" name="Down Arrow 4"/>
              <p:cNvSpPr/>
              <p:nvPr/>
            </p:nvSpPr>
            <p:spPr>
              <a:xfrm rot="16200000">
                <a:off x="2719706" y="2918751"/>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113" name="Down Arrow 4"/>
              <p:cNvSpPr/>
              <p:nvPr/>
            </p:nvSpPr>
            <p:spPr>
              <a:xfrm rot="16200000">
                <a:off x="2719706" y="3166727"/>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grpSp>
        <p:pic>
          <p:nvPicPr>
            <p:cNvPr id="131" name="Picture 1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2846061" y="3201526"/>
              <a:ext cx="1098176" cy="212849"/>
            </a:xfrm>
            <a:prstGeom prst="rect">
              <a:avLst/>
            </a:prstGeom>
          </p:spPr>
        </p:pic>
        <p:pic>
          <p:nvPicPr>
            <p:cNvPr id="132" name="Picture 1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94452" y="2978540"/>
              <a:ext cx="201393" cy="697018"/>
            </a:xfrm>
            <a:prstGeom prst="rect">
              <a:avLst/>
            </a:prstGeom>
          </p:spPr>
        </p:pic>
      </p:grpSp>
      <p:grpSp>
        <p:nvGrpSpPr>
          <p:cNvPr id="33" name="Group 32"/>
          <p:cNvGrpSpPr/>
          <p:nvPr/>
        </p:nvGrpSpPr>
        <p:grpSpPr>
          <a:xfrm>
            <a:off x="1271464" y="1502147"/>
            <a:ext cx="3557958" cy="1166329"/>
            <a:chOff x="1271464" y="1502147"/>
            <a:chExt cx="3557958" cy="1166329"/>
          </a:xfrm>
        </p:grpSpPr>
        <p:sp>
          <p:nvSpPr>
            <p:cNvPr id="164" name="Freeform 16"/>
            <p:cNvSpPr>
              <a:spLocks/>
            </p:cNvSpPr>
            <p:nvPr/>
          </p:nvSpPr>
          <p:spPr bwMode="auto">
            <a:xfrm>
              <a:off x="2929191" y="1502147"/>
              <a:ext cx="1900231" cy="1166329"/>
            </a:xfrm>
            <a:custGeom>
              <a:avLst/>
              <a:gdLst>
                <a:gd name="T0" fmla="*/ 1889 w 3588"/>
                <a:gd name="T1" fmla="*/ 2 h 2112"/>
                <a:gd name="T2" fmla="*/ 2008 w 3588"/>
                <a:gd name="T3" fmla="*/ 26 h 2112"/>
                <a:gd name="T4" fmla="*/ 2119 w 3588"/>
                <a:gd name="T5" fmla="*/ 71 h 2112"/>
                <a:gd name="T6" fmla="*/ 2217 w 3588"/>
                <a:gd name="T7" fmla="*/ 135 h 2112"/>
                <a:gd name="T8" fmla="*/ 2303 w 3588"/>
                <a:gd name="T9" fmla="*/ 215 h 2112"/>
                <a:gd name="T10" fmla="*/ 2371 w 3588"/>
                <a:gd name="T11" fmla="*/ 310 h 2112"/>
                <a:gd name="T12" fmla="*/ 2422 w 3588"/>
                <a:gd name="T13" fmla="*/ 416 h 2112"/>
                <a:gd name="T14" fmla="*/ 2541 w 3588"/>
                <a:gd name="T15" fmla="*/ 443 h 2112"/>
                <a:gd name="T16" fmla="*/ 2650 w 3588"/>
                <a:gd name="T17" fmla="*/ 491 h 2112"/>
                <a:gd name="T18" fmla="*/ 2746 w 3588"/>
                <a:gd name="T19" fmla="*/ 557 h 2112"/>
                <a:gd name="T20" fmla="*/ 2830 w 3588"/>
                <a:gd name="T21" fmla="*/ 640 h 2112"/>
                <a:gd name="T22" fmla="*/ 2896 w 3588"/>
                <a:gd name="T23" fmla="*/ 737 h 2112"/>
                <a:gd name="T24" fmla="*/ 2944 w 3588"/>
                <a:gd name="T25" fmla="*/ 846 h 2112"/>
                <a:gd name="T26" fmla="*/ 3019 w 3588"/>
                <a:gd name="T27" fmla="*/ 848 h 2112"/>
                <a:gd name="T28" fmla="*/ 3142 w 3588"/>
                <a:gd name="T29" fmla="*/ 875 h 2112"/>
                <a:gd name="T30" fmla="*/ 3256 w 3588"/>
                <a:gd name="T31" fmla="*/ 922 h 2112"/>
                <a:gd name="T32" fmla="*/ 3357 w 3588"/>
                <a:gd name="T33" fmla="*/ 991 h 2112"/>
                <a:gd name="T34" fmla="*/ 3443 w 3588"/>
                <a:gd name="T35" fmla="*/ 1077 h 2112"/>
                <a:gd name="T36" fmla="*/ 3512 w 3588"/>
                <a:gd name="T37" fmla="*/ 1178 h 2112"/>
                <a:gd name="T38" fmla="*/ 3560 w 3588"/>
                <a:gd name="T39" fmla="*/ 1291 h 2112"/>
                <a:gd name="T40" fmla="*/ 3585 w 3588"/>
                <a:gd name="T41" fmla="*/ 1415 h 2112"/>
                <a:gd name="T42" fmla="*/ 3585 w 3588"/>
                <a:gd name="T43" fmla="*/ 1544 h 2112"/>
                <a:gd name="T44" fmla="*/ 3560 w 3588"/>
                <a:gd name="T45" fmla="*/ 1667 h 2112"/>
                <a:gd name="T46" fmla="*/ 3512 w 3588"/>
                <a:gd name="T47" fmla="*/ 1780 h 2112"/>
                <a:gd name="T48" fmla="*/ 3444 w 3588"/>
                <a:gd name="T49" fmla="*/ 1880 h 2112"/>
                <a:gd name="T50" fmla="*/ 3360 w 3588"/>
                <a:gd name="T51" fmla="*/ 1965 h 2112"/>
                <a:gd name="T52" fmla="*/ 3260 w 3588"/>
                <a:gd name="T53" fmla="*/ 2034 h 2112"/>
                <a:gd name="T54" fmla="*/ 3148 w 3588"/>
                <a:gd name="T55" fmla="*/ 2083 h 2112"/>
                <a:gd name="T56" fmla="*/ 3025 w 3588"/>
                <a:gd name="T57" fmla="*/ 2109 h 2112"/>
                <a:gd name="T58" fmla="*/ 2961 w 3588"/>
                <a:gd name="T59" fmla="*/ 2112 h 2112"/>
                <a:gd name="T60" fmla="*/ 626 w 3588"/>
                <a:gd name="T61" fmla="*/ 2112 h 2112"/>
                <a:gd name="T62" fmla="*/ 500 w 3588"/>
                <a:gd name="T63" fmla="*/ 2098 h 2112"/>
                <a:gd name="T64" fmla="*/ 382 w 3588"/>
                <a:gd name="T65" fmla="*/ 2060 h 2112"/>
                <a:gd name="T66" fmla="*/ 276 w 3588"/>
                <a:gd name="T67" fmla="*/ 2001 h 2112"/>
                <a:gd name="T68" fmla="*/ 183 w 3588"/>
                <a:gd name="T69" fmla="*/ 1924 h 2112"/>
                <a:gd name="T70" fmla="*/ 107 w 3588"/>
                <a:gd name="T71" fmla="*/ 1831 h 2112"/>
                <a:gd name="T72" fmla="*/ 49 w 3588"/>
                <a:gd name="T73" fmla="*/ 1724 h 2112"/>
                <a:gd name="T74" fmla="*/ 13 w 3588"/>
                <a:gd name="T75" fmla="*/ 1606 h 2112"/>
                <a:gd name="T76" fmla="*/ 0 w 3588"/>
                <a:gd name="T77" fmla="*/ 1479 h 2112"/>
                <a:gd name="T78" fmla="*/ 13 w 3588"/>
                <a:gd name="T79" fmla="*/ 1353 h 2112"/>
                <a:gd name="T80" fmla="*/ 49 w 3588"/>
                <a:gd name="T81" fmla="*/ 1235 h 2112"/>
                <a:gd name="T82" fmla="*/ 105 w 3588"/>
                <a:gd name="T83" fmla="*/ 1129 h 2112"/>
                <a:gd name="T84" fmla="*/ 182 w 3588"/>
                <a:gd name="T85" fmla="*/ 1035 h 2112"/>
                <a:gd name="T86" fmla="*/ 274 w 3588"/>
                <a:gd name="T87" fmla="*/ 958 h 2112"/>
                <a:gd name="T88" fmla="*/ 379 w 3588"/>
                <a:gd name="T89" fmla="*/ 900 h 2112"/>
                <a:gd name="T90" fmla="*/ 436 w 3588"/>
                <a:gd name="T91" fmla="*/ 854 h 2112"/>
                <a:gd name="T92" fmla="*/ 449 w 3588"/>
                <a:gd name="T93" fmla="*/ 726 h 2112"/>
                <a:gd name="T94" fmla="*/ 486 w 3588"/>
                <a:gd name="T95" fmla="*/ 607 h 2112"/>
                <a:gd name="T96" fmla="*/ 544 w 3588"/>
                <a:gd name="T97" fmla="*/ 500 h 2112"/>
                <a:gd name="T98" fmla="*/ 622 w 3588"/>
                <a:gd name="T99" fmla="*/ 405 h 2112"/>
                <a:gd name="T100" fmla="*/ 715 w 3588"/>
                <a:gd name="T101" fmla="*/ 328 h 2112"/>
                <a:gd name="T102" fmla="*/ 823 w 3588"/>
                <a:gd name="T103" fmla="*/ 271 h 2112"/>
                <a:gd name="T104" fmla="*/ 942 w 3588"/>
                <a:gd name="T105" fmla="*/ 234 h 2112"/>
                <a:gd name="T106" fmla="*/ 1070 w 3588"/>
                <a:gd name="T107" fmla="*/ 221 h 2112"/>
                <a:gd name="T108" fmla="*/ 1194 w 3588"/>
                <a:gd name="T109" fmla="*/ 232 h 2112"/>
                <a:gd name="T110" fmla="*/ 1309 w 3588"/>
                <a:gd name="T111" fmla="*/ 267 h 2112"/>
                <a:gd name="T112" fmla="*/ 1386 w 3588"/>
                <a:gd name="T113" fmla="*/ 177 h 2112"/>
                <a:gd name="T114" fmla="*/ 1480 w 3588"/>
                <a:gd name="T115" fmla="*/ 103 h 2112"/>
                <a:gd name="T116" fmla="*/ 1585 w 3588"/>
                <a:gd name="T117" fmla="*/ 47 h 2112"/>
                <a:gd name="T118" fmla="*/ 1702 w 3588"/>
                <a:gd name="T119" fmla="*/ 12 h 2112"/>
                <a:gd name="T120" fmla="*/ 1827 w 3588"/>
                <a:gd name="T121" fmla="*/ 0 h 2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8" h="2112">
                  <a:moveTo>
                    <a:pt x="1827" y="0"/>
                  </a:moveTo>
                  <a:lnTo>
                    <a:pt x="1889" y="2"/>
                  </a:lnTo>
                  <a:lnTo>
                    <a:pt x="1949" y="12"/>
                  </a:lnTo>
                  <a:lnTo>
                    <a:pt x="2008" y="26"/>
                  </a:lnTo>
                  <a:lnTo>
                    <a:pt x="2065" y="46"/>
                  </a:lnTo>
                  <a:lnTo>
                    <a:pt x="2119" y="71"/>
                  </a:lnTo>
                  <a:lnTo>
                    <a:pt x="2169" y="100"/>
                  </a:lnTo>
                  <a:lnTo>
                    <a:pt x="2217" y="135"/>
                  </a:lnTo>
                  <a:lnTo>
                    <a:pt x="2262" y="173"/>
                  </a:lnTo>
                  <a:lnTo>
                    <a:pt x="2303" y="215"/>
                  </a:lnTo>
                  <a:lnTo>
                    <a:pt x="2339" y="261"/>
                  </a:lnTo>
                  <a:lnTo>
                    <a:pt x="2371" y="310"/>
                  </a:lnTo>
                  <a:lnTo>
                    <a:pt x="2400" y="362"/>
                  </a:lnTo>
                  <a:lnTo>
                    <a:pt x="2422" y="416"/>
                  </a:lnTo>
                  <a:lnTo>
                    <a:pt x="2482" y="427"/>
                  </a:lnTo>
                  <a:lnTo>
                    <a:pt x="2541" y="443"/>
                  </a:lnTo>
                  <a:lnTo>
                    <a:pt x="2596" y="464"/>
                  </a:lnTo>
                  <a:lnTo>
                    <a:pt x="2650" y="491"/>
                  </a:lnTo>
                  <a:lnTo>
                    <a:pt x="2700" y="521"/>
                  </a:lnTo>
                  <a:lnTo>
                    <a:pt x="2746" y="557"/>
                  </a:lnTo>
                  <a:lnTo>
                    <a:pt x="2790" y="596"/>
                  </a:lnTo>
                  <a:lnTo>
                    <a:pt x="2830" y="640"/>
                  </a:lnTo>
                  <a:lnTo>
                    <a:pt x="2865" y="687"/>
                  </a:lnTo>
                  <a:lnTo>
                    <a:pt x="2896" y="737"/>
                  </a:lnTo>
                  <a:lnTo>
                    <a:pt x="2923" y="790"/>
                  </a:lnTo>
                  <a:lnTo>
                    <a:pt x="2944" y="846"/>
                  </a:lnTo>
                  <a:lnTo>
                    <a:pt x="2954" y="845"/>
                  </a:lnTo>
                  <a:lnTo>
                    <a:pt x="3019" y="848"/>
                  </a:lnTo>
                  <a:lnTo>
                    <a:pt x="3082" y="858"/>
                  </a:lnTo>
                  <a:lnTo>
                    <a:pt x="3142" y="875"/>
                  </a:lnTo>
                  <a:lnTo>
                    <a:pt x="3201" y="895"/>
                  </a:lnTo>
                  <a:lnTo>
                    <a:pt x="3256" y="922"/>
                  </a:lnTo>
                  <a:lnTo>
                    <a:pt x="3309" y="954"/>
                  </a:lnTo>
                  <a:lnTo>
                    <a:pt x="3357" y="991"/>
                  </a:lnTo>
                  <a:lnTo>
                    <a:pt x="3402" y="1031"/>
                  </a:lnTo>
                  <a:lnTo>
                    <a:pt x="3443" y="1077"/>
                  </a:lnTo>
                  <a:lnTo>
                    <a:pt x="3479" y="1124"/>
                  </a:lnTo>
                  <a:lnTo>
                    <a:pt x="3512" y="1178"/>
                  </a:lnTo>
                  <a:lnTo>
                    <a:pt x="3538" y="1232"/>
                  </a:lnTo>
                  <a:lnTo>
                    <a:pt x="3560" y="1291"/>
                  </a:lnTo>
                  <a:lnTo>
                    <a:pt x="3575" y="1352"/>
                  </a:lnTo>
                  <a:lnTo>
                    <a:pt x="3585" y="1415"/>
                  </a:lnTo>
                  <a:lnTo>
                    <a:pt x="3588" y="1479"/>
                  </a:lnTo>
                  <a:lnTo>
                    <a:pt x="3585" y="1544"/>
                  </a:lnTo>
                  <a:lnTo>
                    <a:pt x="3575" y="1606"/>
                  </a:lnTo>
                  <a:lnTo>
                    <a:pt x="3560" y="1667"/>
                  </a:lnTo>
                  <a:lnTo>
                    <a:pt x="3539" y="1724"/>
                  </a:lnTo>
                  <a:lnTo>
                    <a:pt x="3512" y="1780"/>
                  </a:lnTo>
                  <a:lnTo>
                    <a:pt x="3481" y="1832"/>
                  </a:lnTo>
                  <a:lnTo>
                    <a:pt x="3444" y="1880"/>
                  </a:lnTo>
                  <a:lnTo>
                    <a:pt x="3404" y="1925"/>
                  </a:lnTo>
                  <a:lnTo>
                    <a:pt x="3360" y="1965"/>
                  </a:lnTo>
                  <a:lnTo>
                    <a:pt x="3312" y="2002"/>
                  </a:lnTo>
                  <a:lnTo>
                    <a:pt x="3260" y="2034"/>
                  </a:lnTo>
                  <a:lnTo>
                    <a:pt x="3205" y="2061"/>
                  </a:lnTo>
                  <a:lnTo>
                    <a:pt x="3148" y="2083"/>
                  </a:lnTo>
                  <a:lnTo>
                    <a:pt x="3087" y="2098"/>
                  </a:lnTo>
                  <a:lnTo>
                    <a:pt x="3025" y="2109"/>
                  </a:lnTo>
                  <a:lnTo>
                    <a:pt x="2961" y="2112"/>
                  </a:lnTo>
                  <a:lnTo>
                    <a:pt x="2961" y="2112"/>
                  </a:lnTo>
                  <a:lnTo>
                    <a:pt x="626" y="2112"/>
                  </a:lnTo>
                  <a:lnTo>
                    <a:pt x="626" y="2112"/>
                  </a:lnTo>
                  <a:lnTo>
                    <a:pt x="562" y="2108"/>
                  </a:lnTo>
                  <a:lnTo>
                    <a:pt x="500" y="2098"/>
                  </a:lnTo>
                  <a:lnTo>
                    <a:pt x="439" y="2082"/>
                  </a:lnTo>
                  <a:lnTo>
                    <a:pt x="382" y="2060"/>
                  </a:lnTo>
                  <a:lnTo>
                    <a:pt x="327" y="2034"/>
                  </a:lnTo>
                  <a:lnTo>
                    <a:pt x="276" y="2001"/>
                  </a:lnTo>
                  <a:lnTo>
                    <a:pt x="227" y="1965"/>
                  </a:lnTo>
                  <a:lnTo>
                    <a:pt x="183" y="1924"/>
                  </a:lnTo>
                  <a:lnTo>
                    <a:pt x="142" y="1880"/>
                  </a:lnTo>
                  <a:lnTo>
                    <a:pt x="107" y="1831"/>
                  </a:lnTo>
                  <a:lnTo>
                    <a:pt x="75" y="1778"/>
                  </a:lnTo>
                  <a:lnTo>
                    <a:pt x="49" y="1724"/>
                  </a:lnTo>
                  <a:lnTo>
                    <a:pt x="28" y="1665"/>
                  </a:lnTo>
                  <a:lnTo>
                    <a:pt x="13" y="1606"/>
                  </a:lnTo>
                  <a:lnTo>
                    <a:pt x="3" y="1544"/>
                  </a:lnTo>
                  <a:lnTo>
                    <a:pt x="0" y="1479"/>
                  </a:lnTo>
                  <a:lnTo>
                    <a:pt x="3" y="1415"/>
                  </a:lnTo>
                  <a:lnTo>
                    <a:pt x="13" y="1353"/>
                  </a:lnTo>
                  <a:lnTo>
                    <a:pt x="28" y="1293"/>
                  </a:lnTo>
                  <a:lnTo>
                    <a:pt x="49" y="1235"/>
                  </a:lnTo>
                  <a:lnTo>
                    <a:pt x="75" y="1180"/>
                  </a:lnTo>
                  <a:lnTo>
                    <a:pt x="105" y="1129"/>
                  </a:lnTo>
                  <a:lnTo>
                    <a:pt x="141" y="1080"/>
                  </a:lnTo>
                  <a:lnTo>
                    <a:pt x="182" y="1035"/>
                  </a:lnTo>
                  <a:lnTo>
                    <a:pt x="226" y="994"/>
                  </a:lnTo>
                  <a:lnTo>
                    <a:pt x="274" y="958"/>
                  </a:lnTo>
                  <a:lnTo>
                    <a:pt x="325" y="926"/>
                  </a:lnTo>
                  <a:lnTo>
                    <a:pt x="379" y="900"/>
                  </a:lnTo>
                  <a:lnTo>
                    <a:pt x="436" y="877"/>
                  </a:lnTo>
                  <a:lnTo>
                    <a:pt x="436" y="854"/>
                  </a:lnTo>
                  <a:lnTo>
                    <a:pt x="439" y="789"/>
                  </a:lnTo>
                  <a:lnTo>
                    <a:pt x="449" y="726"/>
                  </a:lnTo>
                  <a:lnTo>
                    <a:pt x="464" y="665"/>
                  </a:lnTo>
                  <a:lnTo>
                    <a:pt x="486" y="607"/>
                  </a:lnTo>
                  <a:lnTo>
                    <a:pt x="512" y="552"/>
                  </a:lnTo>
                  <a:lnTo>
                    <a:pt x="544" y="500"/>
                  </a:lnTo>
                  <a:lnTo>
                    <a:pt x="581" y="451"/>
                  </a:lnTo>
                  <a:lnTo>
                    <a:pt x="622" y="405"/>
                  </a:lnTo>
                  <a:lnTo>
                    <a:pt x="666" y="365"/>
                  </a:lnTo>
                  <a:lnTo>
                    <a:pt x="715" y="328"/>
                  </a:lnTo>
                  <a:lnTo>
                    <a:pt x="768" y="297"/>
                  </a:lnTo>
                  <a:lnTo>
                    <a:pt x="823" y="271"/>
                  </a:lnTo>
                  <a:lnTo>
                    <a:pt x="881" y="249"/>
                  </a:lnTo>
                  <a:lnTo>
                    <a:pt x="942" y="234"/>
                  </a:lnTo>
                  <a:lnTo>
                    <a:pt x="1005" y="224"/>
                  </a:lnTo>
                  <a:lnTo>
                    <a:pt x="1070" y="221"/>
                  </a:lnTo>
                  <a:lnTo>
                    <a:pt x="1133" y="224"/>
                  </a:lnTo>
                  <a:lnTo>
                    <a:pt x="1194" y="232"/>
                  </a:lnTo>
                  <a:lnTo>
                    <a:pt x="1253" y="247"/>
                  </a:lnTo>
                  <a:lnTo>
                    <a:pt x="1309" y="267"/>
                  </a:lnTo>
                  <a:lnTo>
                    <a:pt x="1346" y="221"/>
                  </a:lnTo>
                  <a:lnTo>
                    <a:pt x="1386" y="177"/>
                  </a:lnTo>
                  <a:lnTo>
                    <a:pt x="1431" y="138"/>
                  </a:lnTo>
                  <a:lnTo>
                    <a:pt x="1480" y="103"/>
                  </a:lnTo>
                  <a:lnTo>
                    <a:pt x="1531" y="73"/>
                  </a:lnTo>
                  <a:lnTo>
                    <a:pt x="1585" y="47"/>
                  </a:lnTo>
                  <a:lnTo>
                    <a:pt x="1643" y="27"/>
                  </a:lnTo>
                  <a:lnTo>
                    <a:pt x="1702" y="12"/>
                  </a:lnTo>
                  <a:lnTo>
                    <a:pt x="1764" y="3"/>
                  </a:lnTo>
                  <a:lnTo>
                    <a:pt x="1827" y="0"/>
                  </a:lnTo>
                  <a:close/>
                </a:path>
              </a:pathLst>
            </a:custGeom>
            <a:solidFill>
              <a:schemeClr val="tx2">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07" name="Group 106"/>
            <p:cNvGrpSpPr/>
            <p:nvPr/>
          </p:nvGrpSpPr>
          <p:grpSpPr>
            <a:xfrm>
              <a:off x="1271464" y="1778593"/>
              <a:ext cx="1211561" cy="864096"/>
              <a:chOff x="1703512" y="4941168"/>
              <a:chExt cx="1211561" cy="864096"/>
            </a:xfrm>
          </p:grpSpPr>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3512" y="4941168"/>
                <a:ext cx="999111" cy="864096"/>
              </a:xfrm>
              <a:prstGeom prst="rect">
                <a:avLst/>
              </a:prstGeom>
            </p:spPr>
          </p:pic>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0043" y="5107535"/>
                <a:ext cx="345030" cy="405439"/>
              </a:xfrm>
              <a:prstGeom prst="rect">
                <a:avLst/>
              </a:prstGeom>
            </p:spPr>
          </p:pic>
        </p:grpSp>
        <p:grpSp>
          <p:nvGrpSpPr>
            <p:cNvPr id="122" name="Group 121"/>
            <p:cNvGrpSpPr/>
            <p:nvPr/>
          </p:nvGrpSpPr>
          <p:grpSpPr>
            <a:xfrm>
              <a:off x="2498185" y="1819351"/>
              <a:ext cx="718824" cy="774745"/>
              <a:chOff x="2498377" y="2889478"/>
              <a:chExt cx="718824" cy="774745"/>
            </a:xfrm>
          </p:grpSpPr>
          <p:sp>
            <p:nvSpPr>
              <p:cNvPr id="123" name="Down Arrow 4"/>
              <p:cNvSpPr/>
              <p:nvPr/>
            </p:nvSpPr>
            <p:spPr>
              <a:xfrm rot="16200000">
                <a:off x="2719705" y="2668150"/>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124" name="Down Arrow 4"/>
              <p:cNvSpPr/>
              <p:nvPr/>
            </p:nvSpPr>
            <p:spPr>
              <a:xfrm rot="16200000">
                <a:off x="2719706" y="2918751"/>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sp>
            <p:nvSpPr>
              <p:cNvPr id="125" name="Down Arrow 4"/>
              <p:cNvSpPr/>
              <p:nvPr/>
            </p:nvSpPr>
            <p:spPr>
              <a:xfrm rot="16200000">
                <a:off x="2719706" y="3166727"/>
                <a:ext cx="276168" cy="718823"/>
              </a:xfrm>
              <a:prstGeom prst="downArrow">
                <a:avLst>
                  <a:gd name="adj1" fmla="val 50000"/>
                  <a:gd name="adj2" fmla="val 51259"/>
                </a:avLst>
              </a:prstGeom>
              <a:solidFill>
                <a:srgbClr val="307E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atin typeface="Arial" pitchFamily="34" charset="0"/>
                  <a:cs typeface="Arial" pitchFamily="34" charset="0"/>
                </a:endParaRPr>
              </a:p>
            </p:txBody>
          </p:sp>
        </p:grpSp>
        <p:grpSp>
          <p:nvGrpSpPr>
            <p:cNvPr id="126" name="Group 125"/>
            <p:cNvGrpSpPr/>
            <p:nvPr/>
          </p:nvGrpSpPr>
          <p:grpSpPr>
            <a:xfrm>
              <a:off x="3253394" y="1774304"/>
              <a:ext cx="1053376" cy="867462"/>
              <a:chOff x="3642519" y="1600200"/>
              <a:chExt cx="2143020" cy="1764791"/>
            </a:xfrm>
          </p:grpSpPr>
          <p:pic>
            <p:nvPicPr>
              <p:cNvPr id="127" name="Picture 1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2519" y="1600200"/>
                <a:ext cx="695220" cy="1764791"/>
              </a:xfrm>
              <a:prstGeom prst="rect">
                <a:avLst/>
              </a:prstGeom>
            </p:spPr>
          </p:pic>
          <p:pic>
            <p:nvPicPr>
              <p:cNvPr id="128" name="Picture 1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66419" y="1600200"/>
                <a:ext cx="695220" cy="1764791"/>
              </a:xfrm>
              <a:prstGeom prst="rect">
                <a:avLst/>
              </a:prstGeom>
            </p:spPr>
          </p:pic>
          <p:pic>
            <p:nvPicPr>
              <p:cNvPr id="129" name="Picture 1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90319" y="1600200"/>
                <a:ext cx="695220" cy="1764791"/>
              </a:xfrm>
              <a:prstGeom prst="rect">
                <a:avLst/>
              </a:prstGeom>
            </p:spPr>
          </p:pic>
        </p:grpSp>
        <p:pic>
          <p:nvPicPr>
            <p:cNvPr id="133" name="Picture 1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40374" y="2085312"/>
              <a:ext cx="889713" cy="232615"/>
            </a:xfrm>
            <a:prstGeom prst="rect">
              <a:avLst/>
            </a:prstGeom>
          </p:spPr>
        </p:pic>
      </p:grpSp>
    </p:spTree>
    <p:extLst>
      <p:ext uri="{BB962C8B-B14F-4D97-AF65-F5344CB8AC3E}">
        <p14:creationId xmlns:p14="http://schemas.microsoft.com/office/powerpoint/2010/main" val="3498121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17F7D7CD-A04F-4B9F-A7E4-22FBFDB9115D}"/>
              </a:ext>
            </a:extLst>
          </p:cNvPr>
          <p:cNvGrpSpPr>
            <a:grpSpLocks noChangeAspect="1"/>
          </p:cNvGrpSpPr>
          <p:nvPr/>
        </p:nvGrpSpPr>
        <p:grpSpPr>
          <a:xfrm>
            <a:off x="9912637" y="2342813"/>
            <a:ext cx="821124" cy="1000368"/>
            <a:chOff x="8001289" y="3487186"/>
            <a:chExt cx="1301752" cy="1585912"/>
          </a:xfrm>
        </p:grpSpPr>
        <p:sp>
          <p:nvSpPr>
            <p:cNvPr id="60" name="Freeform 93">
              <a:extLst>
                <a:ext uri="{FF2B5EF4-FFF2-40B4-BE49-F238E27FC236}">
                  <a16:creationId xmlns:a16="http://schemas.microsoft.com/office/drawing/2014/main" id="{177007E9-5A07-483C-8D06-7BD049A09628}"/>
                </a:ext>
              </a:extLst>
            </p:cNvPr>
            <p:cNvSpPr>
              <a:spLocks/>
            </p:cNvSpPr>
            <p:nvPr/>
          </p:nvSpPr>
          <p:spPr bwMode="auto">
            <a:xfrm>
              <a:off x="8706141" y="3787223"/>
              <a:ext cx="244475" cy="173038"/>
            </a:xfrm>
            <a:custGeom>
              <a:avLst/>
              <a:gdLst>
                <a:gd name="T0" fmla="*/ 81 w 154"/>
                <a:gd name="T1" fmla="*/ 31 h 109"/>
                <a:gd name="T2" fmla="*/ 123 w 154"/>
                <a:gd name="T3" fmla="*/ 83 h 109"/>
                <a:gd name="T4" fmla="*/ 145 w 154"/>
                <a:gd name="T5" fmla="*/ 88 h 109"/>
                <a:gd name="T6" fmla="*/ 154 w 154"/>
                <a:gd name="T7" fmla="*/ 71 h 109"/>
                <a:gd name="T8" fmla="*/ 135 w 154"/>
                <a:gd name="T9" fmla="*/ 66 h 109"/>
                <a:gd name="T10" fmla="*/ 81 w 154"/>
                <a:gd name="T11" fmla="*/ 0 h 109"/>
                <a:gd name="T12" fmla="*/ 0 w 154"/>
                <a:gd name="T13" fmla="*/ 109 h 109"/>
                <a:gd name="T14" fmla="*/ 48 w 154"/>
                <a:gd name="T15" fmla="*/ 78 h 109"/>
                <a:gd name="T16" fmla="*/ 81 w 154"/>
                <a:gd name="T17" fmla="*/ 3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09">
                  <a:moveTo>
                    <a:pt x="81" y="31"/>
                  </a:moveTo>
                  <a:lnTo>
                    <a:pt x="123" y="83"/>
                  </a:lnTo>
                  <a:lnTo>
                    <a:pt x="145" y="88"/>
                  </a:lnTo>
                  <a:lnTo>
                    <a:pt x="154" y="71"/>
                  </a:lnTo>
                  <a:lnTo>
                    <a:pt x="135" y="66"/>
                  </a:lnTo>
                  <a:lnTo>
                    <a:pt x="81" y="0"/>
                  </a:lnTo>
                  <a:lnTo>
                    <a:pt x="0" y="109"/>
                  </a:lnTo>
                  <a:lnTo>
                    <a:pt x="48" y="78"/>
                  </a:lnTo>
                  <a:lnTo>
                    <a:pt x="81" y="31"/>
                  </a:lnTo>
                  <a:close/>
                </a:path>
              </a:pathLst>
            </a:custGeom>
            <a:solidFill>
              <a:srgbClr val="8DAD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4">
              <a:extLst>
                <a:ext uri="{FF2B5EF4-FFF2-40B4-BE49-F238E27FC236}">
                  <a16:creationId xmlns:a16="http://schemas.microsoft.com/office/drawing/2014/main" id="{1D631BB0-7A9F-4628-A35F-1FF609DBA342}"/>
                </a:ext>
              </a:extLst>
            </p:cNvPr>
            <p:cNvSpPr>
              <a:spLocks/>
            </p:cNvSpPr>
            <p:nvPr/>
          </p:nvSpPr>
          <p:spPr bwMode="auto">
            <a:xfrm>
              <a:off x="8639466" y="3723725"/>
              <a:ext cx="544513" cy="341313"/>
            </a:xfrm>
            <a:custGeom>
              <a:avLst/>
              <a:gdLst>
                <a:gd name="T0" fmla="*/ 12 w 343"/>
                <a:gd name="T1" fmla="*/ 206 h 215"/>
                <a:gd name="T2" fmla="*/ 324 w 343"/>
                <a:gd name="T3" fmla="*/ 206 h 215"/>
                <a:gd name="T4" fmla="*/ 324 w 343"/>
                <a:gd name="T5" fmla="*/ 215 h 215"/>
                <a:gd name="T6" fmla="*/ 343 w 343"/>
                <a:gd name="T7" fmla="*/ 199 h 215"/>
                <a:gd name="T8" fmla="*/ 324 w 343"/>
                <a:gd name="T9" fmla="*/ 180 h 215"/>
                <a:gd name="T10" fmla="*/ 324 w 343"/>
                <a:gd name="T11" fmla="*/ 196 h 215"/>
                <a:gd name="T12" fmla="*/ 42 w 343"/>
                <a:gd name="T13" fmla="*/ 196 h 215"/>
                <a:gd name="T14" fmla="*/ 123 w 343"/>
                <a:gd name="T15" fmla="*/ 139 h 215"/>
                <a:gd name="T16" fmla="*/ 191 w 343"/>
                <a:gd name="T17" fmla="*/ 187 h 215"/>
                <a:gd name="T18" fmla="*/ 225 w 343"/>
                <a:gd name="T19" fmla="*/ 135 h 215"/>
                <a:gd name="T20" fmla="*/ 303 w 343"/>
                <a:gd name="T21" fmla="*/ 154 h 215"/>
                <a:gd name="T22" fmla="*/ 305 w 343"/>
                <a:gd name="T23" fmla="*/ 135 h 215"/>
                <a:gd name="T24" fmla="*/ 234 w 343"/>
                <a:gd name="T25" fmla="*/ 120 h 215"/>
                <a:gd name="T26" fmla="*/ 293 w 343"/>
                <a:gd name="T27" fmla="*/ 21 h 215"/>
                <a:gd name="T28" fmla="*/ 279 w 343"/>
                <a:gd name="T29" fmla="*/ 12 h 215"/>
                <a:gd name="T30" fmla="*/ 187 w 343"/>
                <a:gd name="T31" fmla="*/ 161 h 215"/>
                <a:gd name="T32" fmla="*/ 123 w 343"/>
                <a:gd name="T33" fmla="*/ 116 h 215"/>
                <a:gd name="T34" fmla="*/ 21 w 343"/>
                <a:gd name="T35" fmla="*/ 184 h 215"/>
                <a:gd name="T36" fmla="*/ 21 w 343"/>
                <a:gd name="T37" fmla="*/ 16 h 215"/>
                <a:gd name="T38" fmla="*/ 35 w 343"/>
                <a:gd name="T39" fmla="*/ 16 h 215"/>
                <a:gd name="T40" fmla="*/ 19 w 343"/>
                <a:gd name="T41" fmla="*/ 0 h 215"/>
                <a:gd name="T42" fmla="*/ 0 w 343"/>
                <a:gd name="T43" fmla="*/ 16 h 215"/>
                <a:gd name="T44" fmla="*/ 12 w 343"/>
                <a:gd name="T45" fmla="*/ 16 h 215"/>
                <a:gd name="T46" fmla="*/ 12 w 343"/>
                <a:gd name="T47" fmla="*/ 20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3" h="215">
                  <a:moveTo>
                    <a:pt x="12" y="206"/>
                  </a:moveTo>
                  <a:lnTo>
                    <a:pt x="324" y="206"/>
                  </a:lnTo>
                  <a:lnTo>
                    <a:pt x="324" y="215"/>
                  </a:lnTo>
                  <a:lnTo>
                    <a:pt x="343" y="199"/>
                  </a:lnTo>
                  <a:lnTo>
                    <a:pt x="324" y="180"/>
                  </a:lnTo>
                  <a:lnTo>
                    <a:pt x="324" y="196"/>
                  </a:lnTo>
                  <a:lnTo>
                    <a:pt x="42" y="196"/>
                  </a:lnTo>
                  <a:lnTo>
                    <a:pt x="123" y="139"/>
                  </a:lnTo>
                  <a:lnTo>
                    <a:pt x="191" y="187"/>
                  </a:lnTo>
                  <a:lnTo>
                    <a:pt x="225" y="135"/>
                  </a:lnTo>
                  <a:lnTo>
                    <a:pt x="303" y="154"/>
                  </a:lnTo>
                  <a:lnTo>
                    <a:pt x="305" y="135"/>
                  </a:lnTo>
                  <a:lnTo>
                    <a:pt x="234" y="120"/>
                  </a:lnTo>
                  <a:lnTo>
                    <a:pt x="293" y="21"/>
                  </a:lnTo>
                  <a:lnTo>
                    <a:pt x="279" y="12"/>
                  </a:lnTo>
                  <a:lnTo>
                    <a:pt x="187" y="161"/>
                  </a:lnTo>
                  <a:lnTo>
                    <a:pt x="123" y="116"/>
                  </a:lnTo>
                  <a:lnTo>
                    <a:pt x="21" y="184"/>
                  </a:lnTo>
                  <a:lnTo>
                    <a:pt x="21" y="16"/>
                  </a:lnTo>
                  <a:lnTo>
                    <a:pt x="35" y="16"/>
                  </a:lnTo>
                  <a:lnTo>
                    <a:pt x="19" y="0"/>
                  </a:lnTo>
                  <a:lnTo>
                    <a:pt x="0" y="16"/>
                  </a:lnTo>
                  <a:lnTo>
                    <a:pt x="12" y="16"/>
                  </a:lnTo>
                  <a:lnTo>
                    <a:pt x="12" y="206"/>
                  </a:lnTo>
                  <a:close/>
                </a:path>
              </a:pathLst>
            </a:custGeom>
            <a:solidFill>
              <a:srgbClr val="8DAD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96">
              <a:extLst>
                <a:ext uri="{FF2B5EF4-FFF2-40B4-BE49-F238E27FC236}">
                  <a16:creationId xmlns:a16="http://schemas.microsoft.com/office/drawing/2014/main" id="{3F1448BF-D68F-4CCD-B312-2BC9AF06F475}"/>
                </a:ext>
              </a:extLst>
            </p:cNvPr>
            <p:cNvSpPr>
              <a:spLocks/>
            </p:cNvSpPr>
            <p:nvPr/>
          </p:nvSpPr>
          <p:spPr bwMode="auto">
            <a:xfrm>
              <a:off x="8523578" y="4306336"/>
              <a:ext cx="779463" cy="90488"/>
            </a:xfrm>
            <a:custGeom>
              <a:avLst/>
              <a:gdLst>
                <a:gd name="T0" fmla="*/ 44 w 208"/>
                <a:gd name="T1" fmla="*/ 7 h 24"/>
                <a:gd name="T2" fmla="*/ 20 w 208"/>
                <a:gd name="T3" fmla="*/ 5 h 24"/>
                <a:gd name="T4" fmla="*/ 8 w 208"/>
                <a:gd name="T5" fmla="*/ 0 h 24"/>
                <a:gd name="T6" fmla="*/ 0 w 208"/>
                <a:gd name="T7" fmla="*/ 0 h 24"/>
                <a:gd name="T8" fmla="*/ 0 w 208"/>
                <a:gd name="T9" fmla="*/ 24 h 24"/>
                <a:gd name="T10" fmla="*/ 208 w 208"/>
                <a:gd name="T11" fmla="*/ 24 h 24"/>
                <a:gd name="T12" fmla="*/ 208 w 208"/>
                <a:gd name="T13" fmla="*/ 0 h 24"/>
                <a:gd name="T14" fmla="*/ 70 w 208"/>
                <a:gd name="T15" fmla="*/ 0 h 24"/>
                <a:gd name="T16" fmla="*/ 44 w 208"/>
                <a:gd name="T17"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4">
                  <a:moveTo>
                    <a:pt x="44" y="7"/>
                  </a:moveTo>
                  <a:cubicBezTo>
                    <a:pt x="38" y="7"/>
                    <a:pt x="30" y="7"/>
                    <a:pt x="20" y="5"/>
                  </a:cubicBezTo>
                  <a:cubicBezTo>
                    <a:pt x="17" y="4"/>
                    <a:pt x="12" y="4"/>
                    <a:pt x="8" y="0"/>
                  </a:cubicBezTo>
                  <a:cubicBezTo>
                    <a:pt x="0" y="0"/>
                    <a:pt x="0" y="0"/>
                    <a:pt x="0" y="0"/>
                  </a:cubicBezTo>
                  <a:cubicBezTo>
                    <a:pt x="0" y="24"/>
                    <a:pt x="0" y="24"/>
                    <a:pt x="0" y="24"/>
                  </a:cubicBezTo>
                  <a:cubicBezTo>
                    <a:pt x="208" y="24"/>
                    <a:pt x="208" y="24"/>
                    <a:pt x="208" y="24"/>
                  </a:cubicBezTo>
                  <a:cubicBezTo>
                    <a:pt x="208" y="0"/>
                    <a:pt x="208" y="0"/>
                    <a:pt x="208" y="0"/>
                  </a:cubicBezTo>
                  <a:cubicBezTo>
                    <a:pt x="70" y="0"/>
                    <a:pt x="70" y="0"/>
                    <a:pt x="70" y="0"/>
                  </a:cubicBezTo>
                  <a:cubicBezTo>
                    <a:pt x="63" y="8"/>
                    <a:pt x="51" y="7"/>
                    <a:pt x="44" y="7"/>
                  </a:cubicBez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97">
              <a:extLst>
                <a:ext uri="{FF2B5EF4-FFF2-40B4-BE49-F238E27FC236}">
                  <a16:creationId xmlns:a16="http://schemas.microsoft.com/office/drawing/2014/main" id="{58E9FF51-EDB7-4BBC-9EA8-91F0448B53D3}"/>
                </a:ext>
              </a:extLst>
            </p:cNvPr>
            <p:cNvSpPr>
              <a:spLocks/>
            </p:cNvSpPr>
            <p:nvPr/>
          </p:nvSpPr>
          <p:spPr bwMode="auto">
            <a:xfrm>
              <a:off x="8537864" y="3630063"/>
              <a:ext cx="750888" cy="646113"/>
            </a:xfrm>
            <a:custGeom>
              <a:avLst/>
              <a:gdLst>
                <a:gd name="T0" fmla="*/ 188 w 200"/>
                <a:gd name="T1" fmla="*/ 12 h 172"/>
                <a:gd name="T2" fmla="*/ 188 w 200"/>
                <a:gd name="T3" fmla="*/ 124 h 172"/>
                <a:gd name="T4" fmla="*/ 19 w 200"/>
                <a:gd name="T5" fmla="*/ 124 h 172"/>
                <a:gd name="T6" fmla="*/ 20 w 200"/>
                <a:gd name="T7" fmla="*/ 127 h 172"/>
                <a:gd name="T8" fmla="*/ 21 w 200"/>
                <a:gd name="T9" fmla="*/ 132 h 172"/>
                <a:gd name="T10" fmla="*/ 52 w 200"/>
                <a:gd name="T11" fmla="*/ 132 h 172"/>
                <a:gd name="T12" fmla="*/ 52 w 200"/>
                <a:gd name="T13" fmla="*/ 146 h 172"/>
                <a:gd name="T14" fmla="*/ 70 w 200"/>
                <a:gd name="T15" fmla="*/ 165 h 172"/>
                <a:gd name="T16" fmla="*/ 70 w 200"/>
                <a:gd name="T17" fmla="*/ 172 h 172"/>
                <a:gd name="T18" fmla="*/ 132 w 200"/>
                <a:gd name="T19" fmla="*/ 172 h 172"/>
                <a:gd name="T20" fmla="*/ 132 w 200"/>
                <a:gd name="T21" fmla="*/ 160 h 172"/>
                <a:gd name="T22" fmla="*/ 108 w 200"/>
                <a:gd name="T23" fmla="*/ 160 h 172"/>
                <a:gd name="T24" fmla="*/ 108 w 200"/>
                <a:gd name="T25" fmla="*/ 132 h 172"/>
                <a:gd name="T26" fmla="*/ 200 w 200"/>
                <a:gd name="T27" fmla="*/ 132 h 172"/>
                <a:gd name="T28" fmla="*/ 200 w 200"/>
                <a:gd name="T29" fmla="*/ 0 h 172"/>
                <a:gd name="T30" fmla="*/ 0 w 200"/>
                <a:gd name="T31" fmla="*/ 0 h 172"/>
                <a:gd name="T32" fmla="*/ 0 w 200"/>
                <a:gd name="T33" fmla="*/ 12 h 172"/>
                <a:gd name="T34" fmla="*/ 188 w 200"/>
                <a:gd name="T35"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72">
                  <a:moveTo>
                    <a:pt x="188" y="12"/>
                  </a:moveTo>
                  <a:cubicBezTo>
                    <a:pt x="188" y="124"/>
                    <a:pt x="188" y="124"/>
                    <a:pt x="188" y="124"/>
                  </a:cubicBezTo>
                  <a:cubicBezTo>
                    <a:pt x="19" y="124"/>
                    <a:pt x="19" y="124"/>
                    <a:pt x="19" y="124"/>
                  </a:cubicBezTo>
                  <a:cubicBezTo>
                    <a:pt x="19" y="124"/>
                    <a:pt x="19" y="126"/>
                    <a:pt x="20" y="127"/>
                  </a:cubicBezTo>
                  <a:cubicBezTo>
                    <a:pt x="20" y="130"/>
                    <a:pt x="21" y="132"/>
                    <a:pt x="21" y="132"/>
                  </a:cubicBezTo>
                  <a:cubicBezTo>
                    <a:pt x="52" y="132"/>
                    <a:pt x="52" y="132"/>
                    <a:pt x="52" y="132"/>
                  </a:cubicBezTo>
                  <a:cubicBezTo>
                    <a:pt x="52" y="146"/>
                    <a:pt x="52" y="146"/>
                    <a:pt x="52" y="146"/>
                  </a:cubicBezTo>
                  <a:cubicBezTo>
                    <a:pt x="64" y="146"/>
                    <a:pt x="68" y="154"/>
                    <a:pt x="70" y="165"/>
                  </a:cubicBezTo>
                  <a:cubicBezTo>
                    <a:pt x="70" y="167"/>
                    <a:pt x="71" y="168"/>
                    <a:pt x="70" y="172"/>
                  </a:cubicBezTo>
                  <a:cubicBezTo>
                    <a:pt x="132" y="172"/>
                    <a:pt x="132" y="172"/>
                    <a:pt x="132" y="172"/>
                  </a:cubicBezTo>
                  <a:cubicBezTo>
                    <a:pt x="132" y="160"/>
                    <a:pt x="132" y="160"/>
                    <a:pt x="132" y="160"/>
                  </a:cubicBezTo>
                  <a:cubicBezTo>
                    <a:pt x="108" y="160"/>
                    <a:pt x="108" y="160"/>
                    <a:pt x="108" y="160"/>
                  </a:cubicBezTo>
                  <a:cubicBezTo>
                    <a:pt x="108" y="132"/>
                    <a:pt x="108" y="132"/>
                    <a:pt x="108" y="132"/>
                  </a:cubicBezTo>
                  <a:cubicBezTo>
                    <a:pt x="200" y="132"/>
                    <a:pt x="200" y="132"/>
                    <a:pt x="200" y="132"/>
                  </a:cubicBezTo>
                  <a:cubicBezTo>
                    <a:pt x="200" y="0"/>
                    <a:pt x="200" y="0"/>
                    <a:pt x="200" y="0"/>
                  </a:cubicBezTo>
                  <a:cubicBezTo>
                    <a:pt x="0" y="0"/>
                    <a:pt x="0" y="0"/>
                    <a:pt x="0" y="0"/>
                  </a:cubicBezTo>
                  <a:cubicBezTo>
                    <a:pt x="0" y="4"/>
                    <a:pt x="0" y="8"/>
                    <a:pt x="0" y="12"/>
                  </a:cubicBezTo>
                  <a:lnTo>
                    <a:pt x="188" y="12"/>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98">
              <a:extLst>
                <a:ext uri="{FF2B5EF4-FFF2-40B4-BE49-F238E27FC236}">
                  <a16:creationId xmlns:a16="http://schemas.microsoft.com/office/drawing/2014/main" id="{BCB6790A-4F7F-41D9-8835-82BC1C354F0E}"/>
                </a:ext>
              </a:extLst>
            </p:cNvPr>
            <p:cNvSpPr>
              <a:spLocks/>
            </p:cNvSpPr>
            <p:nvPr/>
          </p:nvSpPr>
          <p:spPr bwMode="auto">
            <a:xfrm>
              <a:off x="8221951" y="4584148"/>
              <a:ext cx="406400" cy="488950"/>
            </a:xfrm>
            <a:custGeom>
              <a:avLst/>
              <a:gdLst>
                <a:gd name="T0" fmla="*/ 14 w 108"/>
                <a:gd name="T1" fmla="*/ 2 h 130"/>
                <a:gd name="T2" fmla="*/ 0 w 108"/>
                <a:gd name="T3" fmla="*/ 0 h 130"/>
                <a:gd name="T4" fmla="*/ 0 w 108"/>
                <a:gd name="T5" fmla="*/ 118 h 130"/>
                <a:gd name="T6" fmla="*/ 9 w 108"/>
                <a:gd name="T7" fmla="*/ 130 h 130"/>
                <a:gd name="T8" fmla="*/ 98 w 108"/>
                <a:gd name="T9" fmla="*/ 130 h 130"/>
                <a:gd name="T10" fmla="*/ 108 w 108"/>
                <a:gd name="T11" fmla="*/ 118 h 130"/>
                <a:gd name="T12" fmla="*/ 108 w 108"/>
                <a:gd name="T13" fmla="*/ 2 h 130"/>
                <a:gd name="T14" fmla="*/ 14 w 108"/>
                <a:gd name="T15" fmla="*/ 2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0">
                  <a:moveTo>
                    <a:pt x="14" y="2"/>
                  </a:moveTo>
                  <a:cubicBezTo>
                    <a:pt x="9" y="2"/>
                    <a:pt x="4" y="2"/>
                    <a:pt x="0" y="0"/>
                  </a:cubicBezTo>
                  <a:cubicBezTo>
                    <a:pt x="0" y="118"/>
                    <a:pt x="0" y="118"/>
                    <a:pt x="0" y="118"/>
                  </a:cubicBezTo>
                  <a:cubicBezTo>
                    <a:pt x="0" y="123"/>
                    <a:pt x="4" y="130"/>
                    <a:pt x="9" y="130"/>
                  </a:cubicBezTo>
                  <a:cubicBezTo>
                    <a:pt x="98" y="130"/>
                    <a:pt x="98" y="130"/>
                    <a:pt x="98" y="130"/>
                  </a:cubicBezTo>
                  <a:cubicBezTo>
                    <a:pt x="103" y="130"/>
                    <a:pt x="108" y="123"/>
                    <a:pt x="108" y="118"/>
                  </a:cubicBezTo>
                  <a:cubicBezTo>
                    <a:pt x="108" y="2"/>
                    <a:pt x="108" y="2"/>
                    <a:pt x="108" y="2"/>
                  </a:cubicBezTo>
                  <a:lnTo>
                    <a:pt x="14" y="2"/>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99">
              <a:extLst>
                <a:ext uri="{FF2B5EF4-FFF2-40B4-BE49-F238E27FC236}">
                  <a16:creationId xmlns:a16="http://schemas.microsoft.com/office/drawing/2014/main" id="{ECDF8CA1-468F-418C-BD6E-02BAB71AE34C}"/>
                </a:ext>
              </a:extLst>
            </p:cNvPr>
            <p:cNvSpPr>
              <a:spLocks/>
            </p:cNvSpPr>
            <p:nvPr/>
          </p:nvSpPr>
          <p:spPr bwMode="auto">
            <a:xfrm>
              <a:off x="8001289" y="3855486"/>
              <a:ext cx="852488" cy="1201738"/>
            </a:xfrm>
            <a:custGeom>
              <a:avLst/>
              <a:gdLst>
                <a:gd name="T0" fmla="*/ 43 w 227"/>
                <a:gd name="T1" fmla="*/ 79 h 320"/>
                <a:gd name="T2" fmla="*/ 35 w 227"/>
                <a:gd name="T3" fmla="*/ 71 h 320"/>
                <a:gd name="T4" fmla="*/ 35 w 227"/>
                <a:gd name="T5" fmla="*/ 71 h 320"/>
                <a:gd name="T6" fmla="*/ 35 w 227"/>
                <a:gd name="T7" fmla="*/ 67 h 320"/>
                <a:gd name="T8" fmla="*/ 38 w 227"/>
                <a:gd name="T9" fmla="*/ 56 h 320"/>
                <a:gd name="T10" fmla="*/ 47 w 227"/>
                <a:gd name="T11" fmla="*/ 44 h 320"/>
                <a:gd name="T12" fmla="*/ 47 w 227"/>
                <a:gd name="T13" fmla="*/ 161 h 320"/>
                <a:gd name="T14" fmla="*/ 47 w 227"/>
                <a:gd name="T15" fmla="*/ 170 h 320"/>
                <a:gd name="T16" fmla="*/ 73 w 227"/>
                <a:gd name="T17" fmla="*/ 188 h 320"/>
                <a:gd name="T18" fmla="*/ 179 w 227"/>
                <a:gd name="T19" fmla="*/ 188 h 320"/>
                <a:gd name="T20" fmla="*/ 179 w 227"/>
                <a:gd name="T21" fmla="*/ 296 h 320"/>
                <a:gd name="T22" fmla="*/ 202 w 227"/>
                <a:gd name="T23" fmla="*/ 320 h 320"/>
                <a:gd name="T24" fmla="*/ 227 w 227"/>
                <a:gd name="T25" fmla="*/ 295 h 320"/>
                <a:gd name="T26" fmla="*/ 227 w 227"/>
                <a:gd name="T27" fmla="*/ 175 h 320"/>
                <a:gd name="T28" fmla="*/ 219 w 227"/>
                <a:gd name="T29" fmla="*/ 158 h 320"/>
                <a:gd name="T30" fmla="*/ 200 w 227"/>
                <a:gd name="T31" fmla="*/ 152 h 320"/>
                <a:gd name="T32" fmla="*/ 135 w 227"/>
                <a:gd name="T33" fmla="*/ 152 h 320"/>
                <a:gd name="T34" fmla="*/ 135 w 227"/>
                <a:gd name="T35" fmla="*/ 110 h 320"/>
                <a:gd name="T36" fmla="*/ 159 w 227"/>
                <a:gd name="T37" fmla="*/ 121 h 320"/>
                <a:gd name="T38" fmla="*/ 183 w 227"/>
                <a:gd name="T39" fmla="*/ 124 h 320"/>
                <a:gd name="T40" fmla="*/ 194 w 227"/>
                <a:gd name="T41" fmla="*/ 123 h 320"/>
                <a:gd name="T42" fmla="*/ 209 w 227"/>
                <a:gd name="T43" fmla="*/ 105 h 320"/>
                <a:gd name="T44" fmla="*/ 190 w 227"/>
                <a:gd name="T45" fmla="*/ 90 h 320"/>
                <a:gd name="T46" fmla="*/ 183 w 227"/>
                <a:gd name="T47" fmla="*/ 91 h 320"/>
                <a:gd name="T48" fmla="*/ 168 w 227"/>
                <a:gd name="T49" fmla="*/ 89 h 320"/>
                <a:gd name="T50" fmla="*/ 161 w 227"/>
                <a:gd name="T51" fmla="*/ 86 h 320"/>
                <a:gd name="T52" fmla="*/ 154 w 227"/>
                <a:gd name="T53" fmla="*/ 70 h 320"/>
                <a:gd name="T54" fmla="*/ 152 w 227"/>
                <a:gd name="T55" fmla="*/ 34 h 320"/>
                <a:gd name="T56" fmla="*/ 148 w 227"/>
                <a:gd name="T57" fmla="*/ 15 h 320"/>
                <a:gd name="T58" fmla="*/ 140 w 227"/>
                <a:gd name="T59" fmla="*/ 4 h 320"/>
                <a:gd name="T60" fmla="*/ 130 w 227"/>
                <a:gd name="T61" fmla="*/ 0 h 320"/>
                <a:gd name="T62" fmla="*/ 123 w 227"/>
                <a:gd name="T63" fmla="*/ 0 h 320"/>
                <a:gd name="T64" fmla="*/ 120 w 227"/>
                <a:gd name="T65" fmla="*/ 0 h 320"/>
                <a:gd name="T66" fmla="*/ 63 w 227"/>
                <a:gd name="T67" fmla="*/ 0 h 320"/>
                <a:gd name="T68" fmla="*/ 56 w 227"/>
                <a:gd name="T69" fmla="*/ 1 h 320"/>
                <a:gd name="T70" fmla="*/ 42 w 227"/>
                <a:gd name="T71" fmla="*/ 6 h 320"/>
                <a:gd name="T72" fmla="*/ 14 w 227"/>
                <a:gd name="T73" fmla="*/ 30 h 320"/>
                <a:gd name="T74" fmla="*/ 0 w 227"/>
                <a:gd name="T75" fmla="*/ 67 h 320"/>
                <a:gd name="T76" fmla="*/ 0 w 227"/>
                <a:gd name="T77" fmla="*/ 69 h 320"/>
                <a:gd name="T78" fmla="*/ 3 w 227"/>
                <a:gd name="T79" fmla="*/ 82 h 320"/>
                <a:gd name="T80" fmla="*/ 3 w 227"/>
                <a:gd name="T81" fmla="*/ 83 h 320"/>
                <a:gd name="T82" fmla="*/ 3 w 227"/>
                <a:gd name="T83" fmla="*/ 83 h 320"/>
                <a:gd name="T84" fmla="*/ 29 w 227"/>
                <a:gd name="T85" fmla="*/ 110 h 320"/>
                <a:gd name="T86" fmla="*/ 43 w 227"/>
                <a:gd name="T87" fmla="*/ 116 h 320"/>
                <a:gd name="T88" fmla="*/ 43 w 227"/>
                <a:gd name="T89" fmla="*/ 98 h 320"/>
                <a:gd name="T90" fmla="*/ 43 w 227"/>
                <a:gd name="T91" fmla="*/ 7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7" h="320">
                  <a:moveTo>
                    <a:pt x="43" y="79"/>
                  </a:moveTo>
                  <a:cubicBezTo>
                    <a:pt x="39" y="76"/>
                    <a:pt x="39" y="73"/>
                    <a:pt x="35" y="71"/>
                  </a:cubicBezTo>
                  <a:cubicBezTo>
                    <a:pt x="35" y="71"/>
                    <a:pt x="35" y="71"/>
                    <a:pt x="35" y="71"/>
                  </a:cubicBezTo>
                  <a:cubicBezTo>
                    <a:pt x="35" y="70"/>
                    <a:pt x="35" y="67"/>
                    <a:pt x="35" y="67"/>
                  </a:cubicBezTo>
                  <a:cubicBezTo>
                    <a:pt x="35" y="64"/>
                    <a:pt x="36" y="60"/>
                    <a:pt x="38" y="56"/>
                  </a:cubicBezTo>
                  <a:cubicBezTo>
                    <a:pt x="40" y="52"/>
                    <a:pt x="43" y="48"/>
                    <a:pt x="47" y="44"/>
                  </a:cubicBezTo>
                  <a:cubicBezTo>
                    <a:pt x="47" y="161"/>
                    <a:pt x="47" y="161"/>
                    <a:pt x="47" y="161"/>
                  </a:cubicBezTo>
                  <a:cubicBezTo>
                    <a:pt x="47" y="170"/>
                    <a:pt x="47" y="170"/>
                    <a:pt x="47" y="170"/>
                  </a:cubicBezTo>
                  <a:cubicBezTo>
                    <a:pt x="47" y="184"/>
                    <a:pt x="58" y="188"/>
                    <a:pt x="73" y="188"/>
                  </a:cubicBezTo>
                  <a:cubicBezTo>
                    <a:pt x="179" y="188"/>
                    <a:pt x="179" y="188"/>
                    <a:pt x="179" y="188"/>
                  </a:cubicBezTo>
                  <a:cubicBezTo>
                    <a:pt x="179" y="296"/>
                    <a:pt x="179" y="296"/>
                    <a:pt x="179" y="296"/>
                  </a:cubicBezTo>
                  <a:cubicBezTo>
                    <a:pt x="179" y="310"/>
                    <a:pt x="187" y="320"/>
                    <a:pt x="202" y="320"/>
                  </a:cubicBezTo>
                  <a:cubicBezTo>
                    <a:pt x="217" y="320"/>
                    <a:pt x="227" y="309"/>
                    <a:pt x="227" y="295"/>
                  </a:cubicBezTo>
                  <a:cubicBezTo>
                    <a:pt x="227" y="175"/>
                    <a:pt x="227" y="175"/>
                    <a:pt x="227" y="175"/>
                  </a:cubicBezTo>
                  <a:cubicBezTo>
                    <a:pt x="227" y="169"/>
                    <a:pt x="224" y="163"/>
                    <a:pt x="219" y="158"/>
                  </a:cubicBezTo>
                  <a:cubicBezTo>
                    <a:pt x="214" y="154"/>
                    <a:pt x="207" y="152"/>
                    <a:pt x="200" y="152"/>
                  </a:cubicBezTo>
                  <a:cubicBezTo>
                    <a:pt x="135" y="152"/>
                    <a:pt x="135" y="152"/>
                    <a:pt x="135" y="152"/>
                  </a:cubicBezTo>
                  <a:cubicBezTo>
                    <a:pt x="135" y="110"/>
                    <a:pt x="135" y="110"/>
                    <a:pt x="135" y="110"/>
                  </a:cubicBezTo>
                  <a:cubicBezTo>
                    <a:pt x="143" y="116"/>
                    <a:pt x="152" y="119"/>
                    <a:pt x="159" y="121"/>
                  </a:cubicBezTo>
                  <a:cubicBezTo>
                    <a:pt x="168" y="123"/>
                    <a:pt x="176" y="124"/>
                    <a:pt x="183" y="124"/>
                  </a:cubicBezTo>
                  <a:cubicBezTo>
                    <a:pt x="189" y="124"/>
                    <a:pt x="194" y="123"/>
                    <a:pt x="194" y="123"/>
                  </a:cubicBezTo>
                  <a:cubicBezTo>
                    <a:pt x="203" y="122"/>
                    <a:pt x="210" y="114"/>
                    <a:pt x="209" y="105"/>
                  </a:cubicBezTo>
                  <a:cubicBezTo>
                    <a:pt x="208" y="96"/>
                    <a:pt x="200" y="89"/>
                    <a:pt x="190" y="90"/>
                  </a:cubicBezTo>
                  <a:cubicBezTo>
                    <a:pt x="190" y="90"/>
                    <a:pt x="187" y="91"/>
                    <a:pt x="183" y="91"/>
                  </a:cubicBezTo>
                  <a:cubicBezTo>
                    <a:pt x="178" y="91"/>
                    <a:pt x="173" y="90"/>
                    <a:pt x="168" y="89"/>
                  </a:cubicBezTo>
                  <a:cubicBezTo>
                    <a:pt x="163" y="88"/>
                    <a:pt x="161" y="86"/>
                    <a:pt x="161" y="86"/>
                  </a:cubicBezTo>
                  <a:cubicBezTo>
                    <a:pt x="158" y="83"/>
                    <a:pt x="155" y="77"/>
                    <a:pt x="154" y="70"/>
                  </a:cubicBezTo>
                  <a:cubicBezTo>
                    <a:pt x="152" y="59"/>
                    <a:pt x="153" y="46"/>
                    <a:pt x="152" y="34"/>
                  </a:cubicBezTo>
                  <a:cubicBezTo>
                    <a:pt x="152" y="28"/>
                    <a:pt x="151" y="22"/>
                    <a:pt x="148" y="15"/>
                  </a:cubicBezTo>
                  <a:cubicBezTo>
                    <a:pt x="147" y="11"/>
                    <a:pt x="145" y="7"/>
                    <a:pt x="140" y="4"/>
                  </a:cubicBezTo>
                  <a:cubicBezTo>
                    <a:pt x="136" y="1"/>
                    <a:pt x="130" y="0"/>
                    <a:pt x="130" y="0"/>
                  </a:cubicBezTo>
                  <a:cubicBezTo>
                    <a:pt x="123" y="0"/>
                    <a:pt x="123" y="0"/>
                    <a:pt x="123" y="0"/>
                  </a:cubicBezTo>
                  <a:cubicBezTo>
                    <a:pt x="120" y="0"/>
                    <a:pt x="120" y="0"/>
                    <a:pt x="120" y="0"/>
                  </a:cubicBezTo>
                  <a:cubicBezTo>
                    <a:pt x="63" y="0"/>
                    <a:pt x="63" y="0"/>
                    <a:pt x="63" y="0"/>
                  </a:cubicBezTo>
                  <a:cubicBezTo>
                    <a:pt x="62" y="0"/>
                    <a:pt x="58" y="0"/>
                    <a:pt x="56" y="1"/>
                  </a:cubicBezTo>
                  <a:cubicBezTo>
                    <a:pt x="50" y="1"/>
                    <a:pt x="47" y="3"/>
                    <a:pt x="42" y="6"/>
                  </a:cubicBezTo>
                  <a:cubicBezTo>
                    <a:pt x="32" y="12"/>
                    <a:pt x="22" y="20"/>
                    <a:pt x="14" y="30"/>
                  </a:cubicBezTo>
                  <a:cubicBezTo>
                    <a:pt x="7" y="40"/>
                    <a:pt x="0" y="52"/>
                    <a:pt x="0" y="67"/>
                  </a:cubicBezTo>
                  <a:cubicBezTo>
                    <a:pt x="0" y="67"/>
                    <a:pt x="0" y="68"/>
                    <a:pt x="0" y="69"/>
                  </a:cubicBezTo>
                  <a:cubicBezTo>
                    <a:pt x="0" y="73"/>
                    <a:pt x="1" y="78"/>
                    <a:pt x="3" y="82"/>
                  </a:cubicBezTo>
                  <a:cubicBezTo>
                    <a:pt x="3" y="83"/>
                    <a:pt x="3" y="83"/>
                    <a:pt x="3" y="83"/>
                  </a:cubicBezTo>
                  <a:cubicBezTo>
                    <a:pt x="3" y="83"/>
                    <a:pt x="3" y="83"/>
                    <a:pt x="3" y="83"/>
                  </a:cubicBezTo>
                  <a:cubicBezTo>
                    <a:pt x="7" y="94"/>
                    <a:pt x="17" y="103"/>
                    <a:pt x="29" y="110"/>
                  </a:cubicBezTo>
                  <a:cubicBezTo>
                    <a:pt x="33" y="112"/>
                    <a:pt x="39" y="114"/>
                    <a:pt x="43" y="116"/>
                  </a:cubicBezTo>
                  <a:cubicBezTo>
                    <a:pt x="43" y="98"/>
                    <a:pt x="43" y="98"/>
                    <a:pt x="43" y="98"/>
                  </a:cubicBezTo>
                  <a:lnTo>
                    <a:pt x="43" y="79"/>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100">
              <a:extLst>
                <a:ext uri="{FF2B5EF4-FFF2-40B4-BE49-F238E27FC236}">
                  <a16:creationId xmlns:a16="http://schemas.microsoft.com/office/drawing/2014/main" id="{FDFDB51C-0FFB-476D-AA29-A2998BCB634A}"/>
                </a:ext>
              </a:extLst>
            </p:cNvPr>
            <p:cNvSpPr>
              <a:spLocks noChangeArrowheads="1"/>
            </p:cNvSpPr>
            <p:nvPr/>
          </p:nvSpPr>
          <p:spPr bwMode="auto">
            <a:xfrm>
              <a:off x="8185439" y="3487186"/>
              <a:ext cx="325438" cy="349250"/>
            </a:xfrm>
            <a:prstGeom prst="ellipse">
              <a:avLst/>
            </a:pr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1">
              <a:extLst>
                <a:ext uri="{FF2B5EF4-FFF2-40B4-BE49-F238E27FC236}">
                  <a16:creationId xmlns:a16="http://schemas.microsoft.com/office/drawing/2014/main" id="{4A9219A3-079E-40BF-A721-B0D7F3A35697}"/>
                </a:ext>
              </a:extLst>
            </p:cNvPr>
            <p:cNvSpPr>
              <a:spLocks/>
            </p:cNvSpPr>
            <p:nvPr/>
          </p:nvSpPr>
          <p:spPr bwMode="auto">
            <a:xfrm>
              <a:off x="8507703" y="3630063"/>
              <a:ext cx="49213" cy="239713"/>
            </a:xfrm>
            <a:custGeom>
              <a:avLst/>
              <a:gdLst>
                <a:gd name="T0" fmla="*/ 31 w 31"/>
                <a:gd name="T1" fmla="*/ 151 h 151"/>
                <a:gd name="T2" fmla="*/ 0 w 31"/>
                <a:gd name="T3" fmla="*/ 132 h 151"/>
                <a:gd name="T4" fmla="*/ 10 w 31"/>
                <a:gd name="T5" fmla="*/ 0 h 151"/>
                <a:gd name="T6" fmla="*/ 31 w 31"/>
                <a:gd name="T7" fmla="*/ 0 h 151"/>
                <a:gd name="T8" fmla="*/ 31 w 31"/>
                <a:gd name="T9" fmla="*/ 151 h 151"/>
              </a:gdLst>
              <a:ahLst/>
              <a:cxnLst>
                <a:cxn ang="0">
                  <a:pos x="T0" y="T1"/>
                </a:cxn>
                <a:cxn ang="0">
                  <a:pos x="T2" y="T3"/>
                </a:cxn>
                <a:cxn ang="0">
                  <a:pos x="T4" y="T5"/>
                </a:cxn>
                <a:cxn ang="0">
                  <a:pos x="T6" y="T7"/>
                </a:cxn>
                <a:cxn ang="0">
                  <a:pos x="T8" y="T9"/>
                </a:cxn>
              </a:cxnLst>
              <a:rect l="0" t="0" r="r" b="b"/>
              <a:pathLst>
                <a:path w="31" h="151">
                  <a:moveTo>
                    <a:pt x="31" y="151"/>
                  </a:moveTo>
                  <a:lnTo>
                    <a:pt x="0" y="132"/>
                  </a:lnTo>
                  <a:lnTo>
                    <a:pt x="10" y="0"/>
                  </a:lnTo>
                  <a:lnTo>
                    <a:pt x="31" y="0"/>
                  </a:lnTo>
                  <a:lnTo>
                    <a:pt x="31" y="151"/>
                  </a:ln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8" name="Freeform 8">
            <a:extLst>
              <a:ext uri="{FF2B5EF4-FFF2-40B4-BE49-F238E27FC236}">
                <a16:creationId xmlns:a16="http://schemas.microsoft.com/office/drawing/2014/main" id="{A9C585F9-43E0-4791-97D3-60D89AF002C6}"/>
              </a:ext>
            </a:extLst>
          </p:cNvPr>
          <p:cNvSpPr>
            <a:spLocks/>
          </p:cNvSpPr>
          <p:nvPr/>
        </p:nvSpPr>
        <p:spPr bwMode="auto">
          <a:xfrm>
            <a:off x="9662862" y="2402703"/>
            <a:ext cx="1361189" cy="910259"/>
          </a:xfrm>
          <a:custGeom>
            <a:avLst/>
            <a:gdLst>
              <a:gd name="T0" fmla="*/ 887 w 891"/>
              <a:gd name="T1" fmla="*/ 432 h 595"/>
              <a:gd name="T2" fmla="*/ 891 w 891"/>
              <a:gd name="T3" fmla="*/ 432 h 595"/>
              <a:gd name="T4" fmla="*/ 766 w 891"/>
              <a:gd name="T5" fmla="*/ 271 h 595"/>
              <a:gd name="T6" fmla="*/ 765 w 891"/>
              <a:gd name="T7" fmla="*/ 274 h 595"/>
              <a:gd name="T8" fmla="*/ 769 w 891"/>
              <a:gd name="T9" fmla="*/ 275 h 595"/>
              <a:gd name="T10" fmla="*/ 770 w 891"/>
              <a:gd name="T11" fmla="*/ 259 h 595"/>
              <a:gd name="T12" fmla="*/ 728 w 891"/>
              <a:gd name="T13" fmla="*/ 155 h 595"/>
              <a:gd name="T14" fmla="*/ 626 w 891"/>
              <a:gd name="T15" fmla="*/ 112 h 595"/>
              <a:gd name="T16" fmla="*/ 574 w 891"/>
              <a:gd name="T17" fmla="*/ 122 h 595"/>
              <a:gd name="T18" fmla="*/ 576 w 891"/>
              <a:gd name="T19" fmla="*/ 125 h 595"/>
              <a:gd name="T20" fmla="*/ 580 w 891"/>
              <a:gd name="T21" fmla="*/ 124 h 595"/>
              <a:gd name="T22" fmla="*/ 415 w 891"/>
              <a:gd name="T23" fmla="*/ 0 h 595"/>
              <a:gd name="T24" fmla="*/ 291 w 891"/>
              <a:gd name="T25" fmla="*/ 54 h 595"/>
              <a:gd name="T26" fmla="*/ 294 w 891"/>
              <a:gd name="T27" fmla="*/ 57 h 595"/>
              <a:gd name="T28" fmla="*/ 295 w 891"/>
              <a:gd name="T29" fmla="*/ 53 h 595"/>
              <a:gd name="T30" fmla="*/ 253 w 891"/>
              <a:gd name="T31" fmla="*/ 47 h 595"/>
              <a:gd name="T32" fmla="*/ 138 w 891"/>
              <a:gd name="T33" fmla="*/ 96 h 595"/>
              <a:gd name="T34" fmla="*/ 91 w 891"/>
              <a:gd name="T35" fmla="*/ 214 h 595"/>
              <a:gd name="T36" fmla="*/ 104 w 891"/>
              <a:gd name="T37" fmla="*/ 281 h 595"/>
              <a:gd name="T38" fmla="*/ 108 w 891"/>
              <a:gd name="T39" fmla="*/ 280 h 595"/>
              <a:gd name="T40" fmla="*/ 107 w 891"/>
              <a:gd name="T41" fmla="*/ 276 h 595"/>
              <a:gd name="T42" fmla="*/ 0 w 891"/>
              <a:gd name="T43" fmla="*/ 432 h 595"/>
              <a:gd name="T44" fmla="*/ 143 w 891"/>
              <a:gd name="T45" fmla="*/ 595 h 595"/>
              <a:gd name="T46" fmla="*/ 143 w 891"/>
              <a:gd name="T47" fmla="*/ 595 h 595"/>
              <a:gd name="T48" fmla="*/ 754 w 891"/>
              <a:gd name="T49" fmla="*/ 595 h 595"/>
              <a:gd name="T50" fmla="*/ 754 w 891"/>
              <a:gd name="T51" fmla="*/ 595 h 595"/>
              <a:gd name="T52" fmla="*/ 851 w 891"/>
              <a:gd name="T53" fmla="*/ 539 h 595"/>
              <a:gd name="T54" fmla="*/ 891 w 891"/>
              <a:gd name="T55" fmla="*/ 432 h 595"/>
              <a:gd name="T56" fmla="*/ 887 w 891"/>
              <a:gd name="T57" fmla="*/ 432 h 595"/>
              <a:gd name="T58" fmla="*/ 883 w 891"/>
              <a:gd name="T59" fmla="*/ 432 h 595"/>
              <a:gd name="T60" fmla="*/ 845 w 891"/>
              <a:gd name="T61" fmla="*/ 533 h 595"/>
              <a:gd name="T62" fmla="*/ 753 w 891"/>
              <a:gd name="T63" fmla="*/ 587 h 595"/>
              <a:gd name="T64" fmla="*/ 754 w 891"/>
              <a:gd name="T65" fmla="*/ 591 h 595"/>
              <a:gd name="T66" fmla="*/ 754 w 891"/>
              <a:gd name="T67" fmla="*/ 587 h 595"/>
              <a:gd name="T68" fmla="*/ 143 w 891"/>
              <a:gd name="T69" fmla="*/ 587 h 595"/>
              <a:gd name="T70" fmla="*/ 143 w 891"/>
              <a:gd name="T71" fmla="*/ 591 h 595"/>
              <a:gd name="T72" fmla="*/ 143 w 891"/>
              <a:gd name="T73" fmla="*/ 587 h 595"/>
              <a:gd name="T74" fmla="*/ 8 w 891"/>
              <a:gd name="T75" fmla="*/ 432 h 595"/>
              <a:gd name="T76" fmla="*/ 109 w 891"/>
              <a:gd name="T77" fmla="*/ 284 h 595"/>
              <a:gd name="T78" fmla="*/ 113 w 891"/>
              <a:gd name="T79" fmla="*/ 282 h 595"/>
              <a:gd name="T80" fmla="*/ 112 w 891"/>
              <a:gd name="T81" fmla="*/ 278 h 595"/>
              <a:gd name="T82" fmla="*/ 99 w 891"/>
              <a:gd name="T83" fmla="*/ 214 h 595"/>
              <a:gd name="T84" fmla="*/ 144 w 891"/>
              <a:gd name="T85" fmla="*/ 102 h 595"/>
              <a:gd name="T86" fmla="*/ 253 w 891"/>
              <a:gd name="T87" fmla="*/ 55 h 595"/>
              <a:gd name="T88" fmla="*/ 293 w 891"/>
              <a:gd name="T89" fmla="*/ 61 h 595"/>
              <a:gd name="T90" fmla="*/ 296 w 891"/>
              <a:gd name="T91" fmla="*/ 61 h 595"/>
              <a:gd name="T92" fmla="*/ 297 w 891"/>
              <a:gd name="T93" fmla="*/ 60 h 595"/>
              <a:gd name="T94" fmla="*/ 415 w 891"/>
              <a:gd name="T95" fmla="*/ 8 h 595"/>
              <a:gd name="T96" fmla="*/ 572 w 891"/>
              <a:gd name="T97" fmla="*/ 126 h 595"/>
              <a:gd name="T98" fmla="*/ 573 w 891"/>
              <a:gd name="T99" fmla="*/ 131 h 595"/>
              <a:gd name="T100" fmla="*/ 577 w 891"/>
              <a:gd name="T101" fmla="*/ 129 h 595"/>
              <a:gd name="T102" fmla="*/ 626 w 891"/>
              <a:gd name="T103" fmla="*/ 120 h 595"/>
              <a:gd name="T104" fmla="*/ 722 w 891"/>
              <a:gd name="T105" fmla="*/ 160 h 595"/>
              <a:gd name="T106" fmla="*/ 762 w 891"/>
              <a:gd name="T107" fmla="*/ 259 h 595"/>
              <a:gd name="T108" fmla="*/ 761 w 891"/>
              <a:gd name="T109" fmla="*/ 274 h 595"/>
              <a:gd name="T110" fmla="*/ 761 w 891"/>
              <a:gd name="T111" fmla="*/ 278 h 595"/>
              <a:gd name="T112" fmla="*/ 764 w 891"/>
              <a:gd name="T113" fmla="*/ 278 h 595"/>
              <a:gd name="T114" fmla="*/ 883 w 891"/>
              <a:gd name="T115" fmla="*/ 432 h 595"/>
              <a:gd name="T116" fmla="*/ 887 w 891"/>
              <a:gd name="T117" fmla="*/ 432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91" h="595">
                <a:moveTo>
                  <a:pt x="887" y="432"/>
                </a:moveTo>
                <a:cubicBezTo>
                  <a:pt x="891" y="432"/>
                  <a:pt x="891" y="432"/>
                  <a:pt x="891" y="432"/>
                </a:cubicBezTo>
                <a:cubicBezTo>
                  <a:pt x="891" y="353"/>
                  <a:pt x="838" y="287"/>
                  <a:pt x="766" y="271"/>
                </a:cubicBezTo>
                <a:cubicBezTo>
                  <a:pt x="765" y="274"/>
                  <a:pt x="765" y="274"/>
                  <a:pt x="765" y="274"/>
                </a:cubicBezTo>
                <a:cubicBezTo>
                  <a:pt x="769" y="275"/>
                  <a:pt x="769" y="275"/>
                  <a:pt x="769" y="275"/>
                </a:cubicBezTo>
                <a:cubicBezTo>
                  <a:pt x="770" y="270"/>
                  <a:pt x="770" y="264"/>
                  <a:pt x="770" y="259"/>
                </a:cubicBezTo>
                <a:cubicBezTo>
                  <a:pt x="770" y="218"/>
                  <a:pt x="754" y="182"/>
                  <a:pt x="728" y="155"/>
                </a:cubicBezTo>
                <a:cubicBezTo>
                  <a:pt x="702" y="128"/>
                  <a:pt x="666" y="112"/>
                  <a:pt x="626" y="112"/>
                </a:cubicBezTo>
                <a:cubicBezTo>
                  <a:pt x="608" y="112"/>
                  <a:pt x="590" y="115"/>
                  <a:pt x="574" y="122"/>
                </a:cubicBezTo>
                <a:cubicBezTo>
                  <a:pt x="576" y="125"/>
                  <a:pt x="576" y="125"/>
                  <a:pt x="576" y="125"/>
                </a:cubicBezTo>
                <a:cubicBezTo>
                  <a:pt x="580" y="124"/>
                  <a:pt x="580" y="124"/>
                  <a:pt x="580" y="124"/>
                </a:cubicBezTo>
                <a:cubicBezTo>
                  <a:pt x="558" y="52"/>
                  <a:pt x="493" y="0"/>
                  <a:pt x="415" y="0"/>
                </a:cubicBezTo>
                <a:cubicBezTo>
                  <a:pt x="367" y="0"/>
                  <a:pt x="323" y="21"/>
                  <a:pt x="291" y="54"/>
                </a:cubicBezTo>
                <a:cubicBezTo>
                  <a:pt x="294" y="57"/>
                  <a:pt x="294" y="57"/>
                  <a:pt x="294" y="57"/>
                </a:cubicBezTo>
                <a:cubicBezTo>
                  <a:pt x="295" y="53"/>
                  <a:pt x="295" y="53"/>
                  <a:pt x="295" y="53"/>
                </a:cubicBezTo>
                <a:cubicBezTo>
                  <a:pt x="282" y="49"/>
                  <a:pt x="268" y="47"/>
                  <a:pt x="253" y="47"/>
                </a:cubicBezTo>
                <a:cubicBezTo>
                  <a:pt x="208" y="47"/>
                  <a:pt x="168" y="66"/>
                  <a:pt x="138" y="96"/>
                </a:cubicBezTo>
                <a:cubicBezTo>
                  <a:pt x="109" y="127"/>
                  <a:pt x="91" y="168"/>
                  <a:pt x="91" y="214"/>
                </a:cubicBezTo>
                <a:cubicBezTo>
                  <a:pt x="91" y="238"/>
                  <a:pt x="96" y="261"/>
                  <a:pt x="104" y="281"/>
                </a:cubicBezTo>
                <a:cubicBezTo>
                  <a:pt x="108" y="280"/>
                  <a:pt x="108" y="280"/>
                  <a:pt x="108" y="280"/>
                </a:cubicBezTo>
                <a:cubicBezTo>
                  <a:pt x="107" y="276"/>
                  <a:pt x="107" y="276"/>
                  <a:pt x="107" y="276"/>
                </a:cubicBezTo>
                <a:cubicBezTo>
                  <a:pt x="44" y="299"/>
                  <a:pt x="0" y="360"/>
                  <a:pt x="0" y="432"/>
                </a:cubicBezTo>
                <a:cubicBezTo>
                  <a:pt x="0" y="517"/>
                  <a:pt x="62" y="586"/>
                  <a:pt x="143" y="595"/>
                </a:cubicBezTo>
                <a:cubicBezTo>
                  <a:pt x="143" y="595"/>
                  <a:pt x="143" y="595"/>
                  <a:pt x="143" y="595"/>
                </a:cubicBezTo>
                <a:cubicBezTo>
                  <a:pt x="754" y="595"/>
                  <a:pt x="754" y="595"/>
                  <a:pt x="754" y="595"/>
                </a:cubicBezTo>
                <a:cubicBezTo>
                  <a:pt x="754" y="595"/>
                  <a:pt x="754" y="595"/>
                  <a:pt x="754" y="595"/>
                </a:cubicBezTo>
                <a:cubicBezTo>
                  <a:pt x="792" y="588"/>
                  <a:pt x="826" y="568"/>
                  <a:pt x="851" y="539"/>
                </a:cubicBezTo>
                <a:cubicBezTo>
                  <a:pt x="876" y="510"/>
                  <a:pt x="891" y="473"/>
                  <a:pt x="891" y="432"/>
                </a:cubicBezTo>
                <a:cubicBezTo>
                  <a:pt x="887" y="432"/>
                  <a:pt x="887" y="432"/>
                  <a:pt x="887" y="432"/>
                </a:cubicBezTo>
                <a:cubicBezTo>
                  <a:pt x="883" y="432"/>
                  <a:pt x="883" y="432"/>
                  <a:pt x="883" y="432"/>
                </a:cubicBezTo>
                <a:cubicBezTo>
                  <a:pt x="883" y="471"/>
                  <a:pt x="869" y="506"/>
                  <a:pt x="845" y="533"/>
                </a:cubicBezTo>
                <a:cubicBezTo>
                  <a:pt x="821" y="561"/>
                  <a:pt x="789" y="580"/>
                  <a:pt x="753" y="587"/>
                </a:cubicBezTo>
                <a:cubicBezTo>
                  <a:pt x="754" y="591"/>
                  <a:pt x="754" y="591"/>
                  <a:pt x="754" y="591"/>
                </a:cubicBezTo>
                <a:cubicBezTo>
                  <a:pt x="754" y="587"/>
                  <a:pt x="754" y="587"/>
                  <a:pt x="754" y="587"/>
                </a:cubicBezTo>
                <a:cubicBezTo>
                  <a:pt x="143" y="587"/>
                  <a:pt x="143" y="587"/>
                  <a:pt x="143" y="587"/>
                </a:cubicBezTo>
                <a:cubicBezTo>
                  <a:pt x="143" y="591"/>
                  <a:pt x="143" y="591"/>
                  <a:pt x="143" y="591"/>
                </a:cubicBezTo>
                <a:cubicBezTo>
                  <a:pt x="143" y="587"/>
                  <a:pt x="143" y="587"/>
                  <a:pt x="143" y="587"/>
                </a:cubicBezTo>
                <a:cubicBezTo>
                  <a:pt x="67" y="578"/>
                  <a:pt x="8" y="513"/>
                  <a:pt x="8" y="432"/>
                </a:cubicBezTo>
                <a:cubicBezTo>
                  <a:pt x="8" y="363"/>
                  <a:pt x="50" y="305"/>
                  <a:pt x="109" y="284"/>
                </a:cubicBezTo>
                <a:cubicBezTo>
                  <a:pt x="113" y="282"/>
                  <a:pt x="113" y="282"/>
                  <a:pt x="113" y="282"/>
                </a:cubicBezTo>
                <a:cubicBezTo>
                  <a:pt x="112" y="278"/>
                  <a:pt x="112" y="278"/>
                  <a:pt x="112" y="278"/>
                </a:cubicBezTo>
                <a:cubicBezTo>
                  <a:pt x="103" y="259"/>
                  <a:pt x="99" y="237"/>
                  <a:pt x="99" y="214"/>
                </a:cubicBezTo>
                <a:cubicBezTo>
                  <a:pt x="99" y="170"/>
                  <a:pt x="116" y="131"/>
                  <a:pt x="144" y="102"/>
                </a:cubicBezTo>
                <a:cubicBezTo>
                  <a:pt x="172" y="73"/>
                  <a:pt x="211" y="55"/>
                  <a:pt x="253" y="55"/>
                </a:cubicBezTo>
                <a:cubicBezTo>
                  <a:pt x="267" y="55"/>
                  <a:pt x="280" y="57"/>
                  <a:pt x="293" y="61"/>
                </a:cubicBezTo>
                <a:cubicBezTo>
                  <a:pt x="296" y="61"/>
                  <a:pt x="296" y="61"/>
                  <a:pt x="296" y="61"/>
                </a:cubicBezTo>
                <a:cubicBezTo>
                  <a:pt x="297" y="60"/>
                  <a:pt x="297" y="60"/>
                  <a:pt x="297" y="60"/>
                </a:cubicBezTo>
                <a:cubicBezTo>
                  <a:pt x="327" y="28"/>
                  <a:pt x="369" y="8"/>
                  <a:pt x="415" y="8"/>
                </a:cubicBezTo>
                <a:cubicBezTo>
                  <a:pt x="489" y="8"/>
                  <a:pt x="551" y="58"/>
                  <a:pt x="572" y="126"/>
                </a:cubicBezTo>
                <a:cubicBezTo>
                  <a:pt x="573" y="131"/>
                  <a:pt x="573" y="131"/>
                  <a:pt x="573" y="131"/>
                </a:cubicBezTo>
                <a:cubicBezTo>
                  <a:pt x="577" y="129"/>
                  <a:pt x="577" y="129"/>
                  <a:pt x="577" y="129"/>
                </a:cubicBezTo>
                <a:cubicBezTo>
                  <a:pt x="593" y="123"/>
                  <a:pt x="609" y="120"/>
                  <a:pt x="626" y="120"/>
                </a:cubicBezTo>
                <a:cubicBezTo>
                  <a:pt x="664" y="120"/>
                  <a:pt x="698" y="135"/>
                  <a:pt x="722" y="160"/>
                </a:cubicBezTo>
                <a:cubicBezTo>
                  <a:pt x="747" y="186"/>
                  <a:pt x="762" y="221"/>
                  <a:pt x="762" y="259"/>
                </a:cubicBezTo>
                <a:cubicBezTo>
                  <a:pt x="762" y="264"/>
                  <a:pt x="762" y="269"/>
                  <a:pt x="761" y="274"/>
                </a:cubicBezTo>
                <a:cubicBezTo>
                  <a:pt x="761" y="278"/>
                  <a:pt x="761" y="278"/>
                  <a:pt x="761" y="278"/>
                </a:cubicBezTo>
                <a:cubicBezTo>
                  <a:pt x="764" y="278"/>
                  <a:pt x="764" y="278"/>
                  <a:pt x="764" y="278"/>
                </a:cubicBezTo>
                <a:cubicBezTo>
                  <a:pt x="832" y="294"/>
                  <a:pt x="883" y="357"/>
                  <a:pt x="883" y="432"/>
                </a:cubicBezTo>
                <a:cubicBezTo>
                  <a:pt x="887" y="432"/>
                  <a:pt x="887" y="432"/>
                  <a:pt x="887" y="432"/>
                </a:cubicBezTo>
              </a:path>
            </a:pathLst>
          </a:custGeom>
          <a:blipFill>
            <a:blip r:embed="rId3"/>
            <a:tile tx="0" ty="0" sx="100000" sy="100000" flip="none" algn="tl"/>
          </a:blipFill>
          <a:ln w="76200">
            <a:solidFill>
              <a:schemeClr val="accent1"/>
            </a:solidFill>
            <a:round/>
            <a:headEnd/>
            <a:tailEnd/>
          </a:ln>
          <a:extLst/>
        </p:spPr>
        <p:txBody>
          <a:bodyPr vert="horz" wrap="square" lIns="91440" tIns="45720" rIns="91440" bIns="45720" numCol="1" anchor="t" anchorCtr="0" compatLnSpc="1">
            <a:prstTxWarp prst="textNoShape">
              <a:avLst/>
            </a:prstTxWarp>
          </a:bodyPr>
          <a:lstStyle/>
          <a:p>
            <a:r>
              <a:rPr lang="en-US" dirty="0"/>
              <a:t>`</a:t>
            </a:r>
          </a:p>
        </p:txBody>
      </p:sp>
      <p:sp>
        <p:nvSpPr>
          <p:cNvPr id="80" name="Arrow: Right 79"/>
          <p:cNvSpPr/>
          <p:nvPr/>
        </p:nvSpPr>
        <p:spPr>
          <a:xfrm>
            <a:off x="4430288" y="2404872"/>
            <a:ext cx="878106" cy="9549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1" name="Arrow: Right 80"/>
          <p:cNvSpPr/>
          <p:nvPr/>
        </p:nvSpPr>
        <p:spPr>
          <a:xfrm>
            <a:off x="6635219" y="2404872"/>
            <a:ext cx="878106" cy="9549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2" name="Arrow: Right 81"/>
          <p:cNvSpPr/>
          <p:nvPr/>
        </p:nvSpPr>
        <p:spPr>
          <a:xfrm>
            <a:off x="8809353" y="2406045"/>
            <a:ext cx="878106" cy="9549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6" name="Arrow: Right 45"/>
          <p:cNvSpPr/>
          <p:nvPr/>
        </p:nvSpPr>
        <p:spPr>
          <a:xfrm>
            <a:off x="2130045" y="2405192"/>
            <a:ext cx="878106" cy="95492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 name="Title 1"/>
          <p:cNvSpPr>
            <a:spLocks noGrp="1"/>
          </p:cNvSpPr>
          <p:nvPr>
            <p:ph type="title"/>
          </p:nvPr>
        </p:nvSpPr>
        <p:spPr/>
        <p:txBody>
          <a:bodyPr/>
          <a:lstStyle/>
          <a:p>
            <a:r>
              <a:rPr lang="en-US" dirty="0"/>
              <a:t>Deep Learning Deployment Options</a:t>
            </a:r>
          </a:p>
        </p:txBody>
      </p:sp>
      <p:grpSp>
        <p:nvGrpSpPr>
          <p:cNvPr id="4" name="Group 3"/>
          <p:cNvGrpSpPr/>
          <p:nvPr/>
        </p:nvGrpSpPr>
        <p:grpSpPr>
          <a:xfrm>
            <a:off x="752768" y="3493907"/>
            <a:ext cx="1678043" cy="575364"/>
            <a:chOff x="282625" y="1532000"/>
            <a:chExt cx="2560320" cy="1349384"/>
          </a:xfrm>
        </p:grpSpPr>
        <p:sp>
          <p:nvSpPr>
            <p:cNvPr id="5" name="Rounded Rectangle 20"/>
            <p:cNvSpPr/>
            <p:nvPr/>
          </p:nvSpPr>
          <p:spPr>
            <a:xfrm>
              <a:off x="282625" y="1532000"/>
              <a:ext cx="2560320" cy="979232"/>
            </a:xfrm>
            <a:prstGeom prst="roundRect">
              <a:avLst/>
            </a:prstGeom>
            <a:solidFill>
              <a:schemeClr val="bg1"/>
            </a:solidFill>
            <a:ln w="3175">
              <a:solidFill>
                <a:srgbClr val="176DA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002060"/>
                  </a:solidFill>
                  <a:latin typeface="Arial" pitchFamily="34" charset="0"/>
                  <a:cs typeface="Arial" pitchFamily="34" charset="0"/>
                </a:rPr>
                <a:t>Access Data</a:t>
              </a:r>
            </a:p>
          </p:txBody>
        </p:sp>
        <p:sp>
          <p:nvSpPr>
            <p:cNvPr id="6" name="TextBox 5"/>
            <p:cNvSpPr txBox="1"/>
            <p:nvPr/>
          </p:nvSpPr>
          <p:spPr>
            <a:xfrm>
              <a:off x="325449" y="2159564"/>
              <a:ext cx="2271464" cy="721820"/>
            </a:xfrm>
            <a:prstGeom prst="rect">
              <a:avLst/>
            </a:prstGeom>
            <a:noFill/>
          </p:spPr>
          <p:txBody>
            <a:bodyPr wrap="square" rtlCol="0">
              <a:spAutoFit/>
            </a:bodyPr>
            <a:lstStyle/>
            <a:p>
              <a:pPr marL="182880" indent="-182880" algn="ctr">
                <a:buFont typeface="Arial" panose="020B0604020202020204" pitchFamily="34" charset="0"/>
                <a:buChar char="•"/>
              </a:pPr>
              <a:endParaRPr lang="en-US" sz="1400" dirty="0">
                <a:latin typeface="Arial" pitchFamily="34" charset="0"/>
                <a:cs typeface="Arial" pitchFamily="34" charset="0"/>
              </a:endParaRPr>
            </a:p>
          </p:txBody>
        </p:sp>
      </p:grpSp>
      <p:sp>
        <p:nvSpPr>
          <p:cNvPr id="8" name="Rounded Rectangle 42"/>
          <p:cNvSpPr/>
          <p:nvPr/>
        </p:nvSpPr>
        <p:spPr>
          <a:xfrm>
            <a:off x="2741772" y="3514633"/>
            <a:ext cx="1897196" cy="404800"/>
          </a:xfrm>
          <a:prstGeom prst="roundRect">
            <a:avLst/>
          </a:prstGeom>
          <a:solidFill>
            <a:schemeClr val="bg1"/>
          </a:solidFill>
          <a:ln w="3175">
            <a:solidFill>
              <a:srgbClr val="176DA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002060"/>
                </a:solidFill>
                <a:latin typeface="Arial" pitchFamily="34" charset="0"/>
                <a:cs typeface="Arial" pitchFamily="34" charset="0"/>
              </a:rPr>
              <a:t>Preprocess</a:t>
            </a:r>
          </a:p>
        </p:txBody>
      </p:sp>
      <p:sp>
        <p:nvSpPr>
          <p:cNvPr id="9" name="Rounded Rectangle 42"/>
          <p:cNvSpPr/>
          <p:nvPr/>
        </p:nvSpPr>
        <p:spPr>
          <a:xfrm>
            <a:off x="4997162" y="3517335"/>
            <a:ext cx="1949251" cy="402638"/>
          </a:xfrm>
          <a:prstGeom prst="roundRect">
            <a:avLst/>
          </a:prstGeom>
          <a:solidFill>
            <a:schemeClr val="bg1"/>
          </a:solidFill>
          <a:ln w="3175">
            <a:solidFill>
              <a:srgbClr val="176DA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002060"/>
                </a:solidFill>
                <a:latin typeface="Arial" pitchFamily="34" charset="0"/>
                <a:cs typeface="Arial" pitchFamily="34" charset="0"/>
              </a:rPr>
              <a:t>Select Network</a:t>
            </a:r>
          </a:p>
        </p:txBody>
      </p:sp>
      <p:grpSp>
        <p:nvGrpSpPr>
          <p:cNvPr id="10" name="Group 9"/>
          <p:cNvGrpSpPr/>
          <p:nvPr/>
        </p:nvGrpSpPr>
        <p:grpSpPr>
          <a:xfrm>
            <a:off x="939128" y="2262603"/>
            <a:ext cx="1340910" cy="1164837"/>
            <a:chOff x="967546" y="1409439"/>
            <a:chExt cx="2219833" cy="1928676"/>
          </a:xfrm>
        </p:grpSpPr>
        <p:sp>
          <p:nvSpPr>
            <p:cNvPr id="11" name="Rectangle 10"/>
            <p:cNvSpPr/>
            <p:nvPr/>
          </p:nvSpPr>
          <p:spPr>
            <a:xfrm>
              <a:off x="967546" y="1409439"/>
              <a:ext cx="2219833" cy="1928676"/>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12" name="Group 11"/>
            <p:cNvGrpSpPr/>
            <p:nvPr/>
          </p:nvGrpSpPr>
          <p:grpSpPr>
            <a:xfrm>
              <a:off x="1080235" y="1833008"/>
              <a:ext cx="1895773" cy="1079836"/>
              <a:chOff x="914400" y="4835936"/>
              <a:chExt cx="2037567" cy="1313267"/>
            </a:xfrm>
          </p:grpSpPr>
          <p:sp>
            <p:nvSpPr>
              <p:cNvPr id="13" name="Rounded Rectangle 28"/>
              <p:cNvSpPr/>
              <p:nvPr/>
            </p:nvSpPr>
            <p:spPr>
              <a:xfrm>
                <a:off x="914400" y="4835936"/>
                <a:ext cx="954066" cy="703667"/>
              </a:xfrm>
              <a:prstGeom prst="roundRect">
                <a:avLst/>
              </a:prstGeom>
              <a:blipFill dpi="0" rotWithShape="1">
                <a:blip r:embed="rId4"/>
                <a:srcRect/>
                <a:stretch>
                  <a:fillRect/>
                </a:stretch>
              </a:blipFill>
              <a:ln w="19050">
                <a:solidFill>
                  <a:srgbClr val="00B050"/>
                </a:solidFill>
              </a:ln>
            </p:spPr>
            <p:style>
              <a:lnRef idx="1">
                <a:schemeClr val="accent5"/>
              </a:lnRef>
              <a:fillRef idx="2">
                <a:schemeClr val="accent5"/>
              </a:fillRef>
              <a:effectRef idx="1">
                <a:schemeClr val="accent5"/>
              </a:effectRef>
              <a:fontRef idx="minor">
                <a:schemeClr val="dk1"/>
              </a:fontRef>
            </p:style>
            <p:txBody>
              <a:bodyPr rtlCol="0" anchor="b"/>
              <a:lstStyle/>
              <a:p>
                <a:pPr algn="ctr"/>
                <a:endParaRPr lang="en-GB" b="1" dirty="0">
                  <a:solidFill>
                    <a:schemeClr val="tx1"/>
                  </a:solidFill>
                  <a:latin typeface="Arial" pitchFamily="34" charset="0"/>
                  <a:cs typeface="Arial" pitchFamily="34" charset="0"/>
                </a:endParaRPr>
              </a:p>
            </p:txBody>
          </p:sp>
          <p:pic>
            <p:nvPicPr>
              <p:cNvPr id="14" name="Content Placeholder 4"/>
              <p:cNvPicPr>
                <a:picLocks noChangeAspect="1"/>
              </p:cNvPicPr>
              <p:nvPr/>
            </p:nvPicPr>
            <p:blipFill>
              <a:blip r:embed="rId5"/>
              <a:stretch>
                <a:fillRect/>
              </a:stretch>
            </p:blipFill>
            <p:spPr>
              <a:xfrm>
                <a:off x="1676400" y="4963949"/>
                <a:ext cx="818367" cy="674202"/>
              </a:xfrm>
              <a:prstGeom prst="roundRect">
                <a:avLst>
                  <a:gd name="adj" fmla="val 4167"/>
                </a:avLst>
              </a:prstGeom>
              <a:solidFill>
                <a:srgbClr val="FFFFFF"/>
              </a:solidFill>
              <a:ln w="19050" cap="sq">
                <a:solidFill>
                  <a:srgbClr val="00B050"/>
                </a:solidFill>
                <a:miter lim="800000"/>
              </a:ln>
              <a:effectLst>
                <a:softEdge rad="0"/>
              </a:effectLst>
            </p:spPr>
          </p:pic>
          <p:sp>
            <p:nvSpPr>
              <p:cNvPr id="15" name="Rounded Rectangle 44"/>
              <p:cNvSpPr/>
              <p:nvPr/>
            </p:nvSpPr>
            <p:spPr>
              <a:xfrm>
                <a:off x="1066800" y="4988336"/>
                <a:ext cx="954066" cy="703667"/>
              </a:xfrm>
              <a:prstGeom prst="roundRect">
                <a:avLst/>
              </a:prstGeom>
              <a:blipFill dpi="0" rotWithShape="1">
                <a:blip r:embed="rId4"/>
                <a:srcRect/>
                <a:stretch>
                  <a:fillRect/>
                </a:stretch>
              </a:blipFill>
              <a:ln w="19050">
                <a:solidFill>
                  <a:srgbClr val="00B050"/>
                </a:solidFill>
              </a:ln>
            </p:spPr>
            <p:style>
              <a:lnRef idx="1">
                <a:schemeClr val="accent5"/>
              </a:lnRef>
              <a:fillRef idx="2">
                <a:schemeClr val="accent5"/>
              </a:fillRef>
              <a:effectRef idx="1">
                <a:schemeClr val="accent5"/>
              </a:effectRef>
              <a:fontRef idx="minor">
                <a:schemeClr val="dk1"/>
              </a:fontRef>
            </p:style>
            <p:txBody>
              <a:bodyPr rtlCol="0" anchor="b"/>
              <a:lstStyle/>
              <a:p>
                <a:pPr algn="ctr"/>
                <a:endParaRPr lang="en-GB" b="1" dirty="0">
                  <a:solidFill>
                    <a:schemeClr val="tx1"/>
                  </a:solidFill>
                  <a:latin typeface="Arial" pitchFamily="34" charset="0"/>
                  <a:cs typeface="Arial" pitchFamily="34" charset="0"/>
                </a:endParaRPr>
              </a:p>
            </p:txBody>
          </p:sp>
          <p:pic>
            <p:nvPicPr>
              <p:cNvPr id="16" name="Content Placeholder 4"/>
              <p:cNvPicPr>
                <a:picLocks noChangeAspect="1"/>
              </p:cNvPicPr>
              <p:nvPr/>
            </p:nvPicPr>
            <p:blipFill>
              <a:blip r:embed="rId5"/>
              <a:stretch>
                <a:fillRect/>
              </a:stretch>
            </p:blipFill>
            <p:spPr>
              <a:xfrm>
                <a:off x="1828800" y="5116349"/>
                <a:ext cx="818367" cy="674202"/>
              </a:xfrm>
              <a:prstGeom prst="roundRect">
                <a:avLst>
                  <a:gd name="adj" fmla="val 4167"/>
                </a:avLst>
              </a:prstGeom>
              <a:solidFill>
                <a:srgbClr val="FFFFFF"/>
              </a:solidFill>
              <a:ln w="19050" cap="sq">
                <a:solidFill>
                  <a:srgbClr val="00B050"/>
                </a:solidFill>
                <a:miter lim="800000"/>
              </a:ln>
              <a:effectLst>
                <a:softEdge rad="0"/>
              </a:effectLst>
            </p:spPr>
          </p:pic>
          <p:sp>
            <p:nvSpPr>
              <p:cNvPr id="17" name="Rounded Rectangle 46"/>
              <p:cNvSpPr/>
              <p:nvPr/>
            </p:nvSpPr>
            <p:spPr>
              <a:xfrm>
                <a:off x="1219200" y="5140736"/>
                <a:ext cx="954066" cy="703667"/>
              </a:xfrm>
              <a:prstGeom prst="roundRect">
                <a:avLst/>
              </a:prstGeom>
              <a:blipFill dpi="0" rotWithShape="1">
                <a:blip r:embed="rId4"/>
                <a:srcRect/>
                <a:stretch>
                  <a:fillRect/>
                </a:stretch>
              </a:blipFill>
              <a:ln w="19050">
                <a:solidFill>
                  <a:srgbClr val="00B050"/>
                </a:solidFill>
              </a:ln>
            </p:spPr>
            <p:style>
              <a:lnRef idx="1">
                <a:schemeClr val="accent5"/>
              </a:lnRef>
              <a:fillRef idx="2">
                <a:schemeClr val="accent5"/>
              </a:fillRef>
              <a:effectRef idx="1">
                <a:schemeClr val="accent5"/>
              </a:effectRef>
              <a:fontRef idx="minor">
                <a:schemeClr val="dk1"/>
              </a:fontRef>
            </p:style>
            <p:txBody>
              <a:bodyPr rtlCol="0" anchor="b"/>
              <a:lstStyle/>
              <a:p>
                <a:pPr algn="ctr"/>
                <a:endParaRPr lang="en-GB" b="1" dirty="0">
                  <a:solidFill>
                    <a:schemeClr val="tx1"/>
                  </a:solidFill>
                  <a:latin typeface="Arial" pitchFamily="34" charset="0"/>
                  <a:cs typeface="Arial" pitchFamily="34" charset="0"/>
                </a:endParaRPr>
              </a:p>
            </p:txBody>
          </p:sp>
          <p:pic>
            <p:nvPicPr>
              <p:cNvPr id="18" name="Content Placeholder 4"/>
              <p:cNvPicPr>
                <a:picLocks noChangeAspect="1"/>
              </p:cNvPicPr>
              <p:nvPr/>
            </p:nvPicPr>
            <p:blipFill>
              <a:blip r:embed="rId5"/>
              <a:stretch>
                <a:fillRect/>
              </a:stretch>
            </p:blipFill>
            <p:spPr>
              <a:xfrm>
                <a:off x="1981200" y="5268749"/>
                <a:ext cx="818367" cy="674202"/>
              </a:xfrm>
              <a:prstGeom prst="roundRect">
                <a:avLst>
                  <a:gd name="adj" fmla="val 4167"/>
                </a:avLst>
              </a:prstGeom>
              <a:solidFill>
                <a:srgbClr val="FFFFFF"/>
              </a:solidFill>
              <a:ln w="19050" cap="sq">
                <a:solidFill>
                  <a:srgbClr val="00B050"/>
                </a:solidFill>
                <a:miter lim="800000"/>
              </a:ln>
              <a:effectLst>
                <a:softEdge rad="0"/>
              </a:effectLst>
            </p:spPr>
          </p:pic>
          <p:sp>
            <p:nvSpPr>
              <p:cNvPr id="19" name="Rounded Rectangle 48"/>
              <p:cNvSpPr/>
              <p:nvPr/>
            </p:nvSpPr>
            <p:spPr>
              <a:xfrm>
                <a:off x="1371600" y="5293136"/>
                <a:ext cx="954066" cy="703667"/>
              </a:xfrm>
              <a:prstGeom prst="roundRect">
                <a:avLst/>
              </a:prstGeom>
              <a:blipFill dpi="0" rotWithShape="1">
                <a:blip r:embed="rId4"/>
                <a:srcRect/>
                <a:stretch>
                  <a:fillRect/>
                </a:stretch>
              </a:blipFill>
              <a:ln w="19050">
                <a:solidFill>
                  <a:srgbClr val="00B050"/>
                </a:solidFill>
              </a:ln>
            </p:spPr>
            <p:style>
              <a:lnRef idx="1">
                <a:schemeClr val="accent5"/>
              </a:lnRef>
              <a:fillRef idx="2">
                <a:schemeClr val="accent5"/>
              </a:fillRef>
              <a:effectRef idx="1">
                <a:schemeClr val="accent5"/>
              </a:effectRef>
              <a:fontRef idx="minor">
                <a:schemeClr val="dk1"/>
              </a:fontRef>
            </p:style>
            <p:txBody>
              <a:bodyPr rtlCol="0" anchor="b"/>
              <a:lstStyle/>
              <a:p>
                <a:pPr algn="ctr"/>
                <a:endParaRPr lang="en-GB" b="1" dirty="0">
                  <a:solidFill>
                    <a:schemeClr val="tx1"/>
                  </a:solidFill>
                  <a:latin typeface="Arial" pitchFamily="34" charset="0"/>
                  <a:cs typeface="Arial" pitchFamily="34" charset="0"/>
                </a:endParaRPr>
              </a:p>
            </p:txBody>
          </p:sp>
          <p:pic>
            <p:nvPicPr>
              <p:cNvPr id="20" name="Content Placeholder 4"/>
              <p:cNvPicPr>
                <a:picLocks noChangeAspect="1"/>
              </p:cNvPicPr>
              <p:nvPr/>
            </p:nvPicPr>
            <p:blipFill>
              <a:blip r:embed="rId5"/>
              <a:stretch>
                <a:fillRect/>
              </a:stretch>
            </p:blipFill>
            <p:spPr>
              <a:xfrm>
                <a:off x="2133600" y="5421149"/>
                <a:ext cx="818367" cy="674202"/>
              </a:xfrm>
              <a:prstGeom prst="roundRect">
                <a:avLst>
                  <a:gd name="adj" fmla="val 4167"/>
                </a:avLst>
              </a:prstGeom>
              <a:solidFill>
                <a:srgbClr val="FFFFFF"/>
              </a:solidFill>
              <a:ln w="19050" cap="sq">
                <a:solidFill>
                  <a:srgbClr val="00B050"/>
                </a:solidFill>
                <a:miter lim="800000"/>
              </a:ln>
              <a:effectLst>
                <a:softEdge rad="0"/>
              </a:effectLst>
            </p:spPr>
          </p:pic>
          <p:sp>
            <p:nvSpPr>
              <p:cNvPr id="21" name="Rounded Rectangle 50"/>
              <p:cNvSpPr/>
              <p:nvPr/>
            </p:nvSpPr>
            <p:spPr>
              <a:xfrm>
                <a:off x="1524000" y="5445536"/>
                <a:ext cx="954066" cy="703667"/>
              </a:xfrm>
              <a:prstGeom prst="roundRect">
                <a:avLst/>
              </a:prstGeom>
              <a:blipFill dpi="0" rotWithShape="1">
                <a:blip r:embed="rId4"/>
                <a:srcRect/>
                <a:stretch>
                  <a:fillRect/>
                </a:stretch>
              </a:blipFill>
              <a:ln w="19050">
                <a:solidFill>
                  <a:srgbClr val="00B050"/>
                </a:solidFill>
              </a:ln>
            </p:spPr>
            <p:style>
              <a:lnRef idx="1">
                <a:schemeClr val="accent5"/>
              </a:lnRef>
              <a:fillRef idx="2">
                <a:schemeClr val="accent5"/>
              </a:fillRef>
              <a:effectRef idx="1">
                <a:schemeClr val="accent5"/>
              </a:effectRef>
              <a:fontRef idx="minor">
                <a:schemeClr val="dk1"/>
              </a:fontRef>
            </p:style>
            <p:txBody>
              <a:bodyPr rtlCol="0" anchor="b"/>
              <a:lstStyle/>
              <a:p>
                <a:pPr algn="ctr"/>
                <a:endParaRPr lang="en-GB" b="1" dirty="0">
                  <a:solidFill>
                    <a:schemeClr val="tx1"/>
                  </a:solidFill>
                  <a:latin typeface="Arial" pitchFamily="34" charset="0"/>
                  <a:cs typeface="Arial" pitchFamily="34" charset="0"/>
                </a:endParaRPr>
              </a:p>
            </p:txBody>
          </p:sp>
        </p:grpSp>
      </p:grpSp>
      <p:grpSp>
        <p:nvGrpSpPr>
          <p:cNvPr id="22" name="Group 21"/>
          <p:cNvGrpSpPr/>
          <p:nvPr/>
        </p:nvGrpSpPr>
        <p:grpSpPr>
          <a:xfrm>
            <a:off x="2886368" y="2251440"/>
            <a:ext cx="1611591" cy="1183117"/>
            <a:chOff x="3507653" y="1409439"/>
            <a:chExt cx="2219833" cy="1928676"/>
          </a:xfrm>
        </p:grpSpPr>
        <p:sp>
          <p:nvSpPr>
            <p:cNvPr id="23" name="Rectangle 22"/>
            <p:cNvSpPr/>
            <p:nvPr/>
          </p:nvSpPr>
          <p:spPr>
            <a:xfrm>
              <a:off x="3507653" y="1409439"/>
              <a:ext cx="2219833" cy="1928676"/>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4" name="Group 23"/>
            <p:cNvGrpSpPr/>
            <p:nvPr/>
          </p:nvGrpSpPr>
          <p:grpSpPr>
            <a:xfrm>
              <a:off x="3731598" y="1572374"/>
              <a:ext cx="1797693" cy="1688165"/>
              <a:chOff x="3582059" y="4963949"/>
              <a:chExt cx="1797693" cy="1688165"/>
            </a:xfrm>
          </p:grpSpPr>
          <p:pic>
            <p:nvPicPr>
              <p:cNvPr id="25" name="Picture 4" descr="http://www-sbtools-ah.mathworks.com/mathworks/devel/sbs/21/ncorriel.Bdoc17a/matlab/help/vision/ug/trainingimagelabeler_roistopsig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2596" y="5706672"/>
                <a:ext cx="688674" cy="854814"/>
              </a:xfrm>
              <a:prstGeom prst="rect">
                <a:avLst/>
              </a:prstGeom>
              <a:noFill/>
              <a:extLst>
                <a:ext uri="{909E8E84-426E-40DD-AFC4-6F175D3DCCD1}">
                  <a14:hiddenFill xmlns:a14="http://schemas.microsoft.com/office/drawing/2010/main">
                    <a:solidFill>
                      <a:srgbClr val="FFFFFF"/>
                    </a:solidFill>
                  </a14:hiddenFill>
                </a:ext>
              </a:extLst>
            </p:spPr>
          </p:pic>
          <p:pic>
            <p:nvPicPr>
              <p:cNvPr id="26" name="Content Placeholder 4"/>
              <p:cNvPicPr>
                <a:picLocks noChangeAspect="1"/>
              </p:cNvPicPr>
              <p:nvPr/>
            </p:nvPicPr>
            <p:blipFill>
              <a:blip r:embed="rId5"/>
              <a:stretch>
                <a:fillRect/>
              </a:stretch>
            </p:blipFill>
            <p:spPr>
              <a:xfrm>
                <a:off x="3582059" y="4963949"/>
                <a:ext cx="818367" cy="674202"/>
              </a:xfrm>
              <a:prstGeom prst="roundRect">
                <a:avLst>
                  <a:gd name="adj" fmla="val 4167"/>
                </a:avLst>
              </a:prstGeom>
              <a:solidFill>
                <a:srgbClr val="FFFFFF"/>
              </a:solidFill>
              <a:ln w="19050" cap="sq">
                <a:noFill/>
                <a:miter lim="800000"/>
              </a:ln>
              <a:effectLst>
                <a:softEdge rad="0"/>
              </a:effectLst>
            </p:spPr>
          </p:pic>
          <p:pic>
            <p:nvPicPr>
              <p:cNvPr id="27" name="Content Placeholder 4"/>
              <p:cNvPicPr>
                <a:picLocks noChangeAspect="1"/>
              </p:cNvPicPr>
              <p:nvPr/>
            </p:nvPicPr>
            <p:blipFill>
              <a:blip r:embed="rId5"/>
              <a:stretch>
                <a:fillRect/>
              </a:stretch>
            </p:blipFill>
            <p:spPr>
              <a:xfrm rot="5400000">
                <a:off x="4487491" y="5247264"/>
                <a:ext cx="978444" cy="806079"/>
              </a:xfrm>
              <a:prstGeom prst="roundRect">
                <a:avLst>
                  <a:gd name="adj" fmla="val 4167"/>
                </a:avLst>
              </a:prstGeom>
              <a:solidFill>
                <a:srgbClr val="FFFFFF"/>
              </a:solidFill>
              <a:ln w="19050" cap="sq">
                <a:noFill/>
                <a:miter lim="800000"/>
              </a:ln>
              <a:effectLst>
                <a:softEdge rad="0"/>
              </a:effectLst>
            </p:spPr>
          </p:pic>
          <p:pic>
            <p:nvPicPr>
              <p:cNvPr id="28" name="Picture 4" descr="http://www-sbtools-ah.mathworks.com/mathworks/devel/sbs/21/ncorriel.Bdoc17a/matlab/help/vision/ug/trainingimagelabeler_roistopsign.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48659"/>
              <a:stretch/>
            </p:blipFill>
            <p:spPr bwMode="auto">
              <a:xfrm>
                <a:off x="4624539" y="6213242"/>
                <a:ext cx="688674" cy="43887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Rounded Rectangle 42"/>
          <p:cNvSpPr/>
          <p:nvPr/>
        </p:nvSpPr>
        <p:spPr>
          <a:xfrm>
            <a:off x="7312151" y="3522816"/>
            <a:ext cx="1678043" cy="402638"/>
          </a:xfrm>
          <a:prstGeom prst="roundRect">
            <a:avLst/>
          </a:prstGeom>
          <a:solidFill>
            <a:schemeClr val="bg1"/>
          </a:solidFill>
          <a:ln w="3175">
            <a:solidFill>
              <a:srgbClr val="176DA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002060"/>
                </a:solidFill>
                <a:latin typeface="Arial" pitchFamily="34" charset="0"/>
                <a:cs typeface="Arial" pitchFamily="34" charset="0"/>
              </a:rPr>
              <a:t>Train</a:t>
            </a:r>
          </a:p>
        </p:txBody>
      </p:sp>
      <p:grpSp>
        <p:nvGrpSpPr>
          <p:cNvPr id="36" name="Group 35"/>
          <p:cNvGrpSpPr/>
          <p:nvPr/>
        </p:nvGrpSpPr>
        <p:grpSpPr>
          <a:xfrm>
            <a:off x="7379636" y="2273033"/>
            <a:ext cx="1569550" cy="1113936"/>
            <a:chOff x="6047760" y="1839489"/>
            <a:chExt cx="2219833" cy="1498907"/>
          </a:xfrm>
        </p:grpSpPr>
        <p:sp>
          <p:nvSpPr>
            <p:cNvPr id="37" name="Rectangle 36"/>
            <p:cNvSpPr/>
            <p:nvPr/>
          </p:nvSpPr>
          <p:spPr>
            <a:xfrm>
              <a:off x="6047760" y="1839489"/>
              <a:ext cx="2219833" cy="1498626"/>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38" name="Picture 3" descr="image00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468" y="1889781"/>
              <a:ext cx="1919108" cy="1448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Rectangle: Rounded Corners 49"/>
          <p:cNvSpPr/>
          <p:nvPr/>
        </p:nvSpPr>
        <p:spPr>
          <a:xfrm>
            <a:off x="878633" y="4219613"/>
            <a:ext cx="1456264" cy="59983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Image </a:t>
            </a:r>
            <a:r>
              <a:rPr lang="en-US" b="1" dirty="0" err="1">
                <a:latin typeface="Arial" pitchFamily="34" charset="0"/>
                <a:cs typeface="Arial" pitchFamily="34" charset="0"/>
              </a:rPr>
              <a:t>Acq</a:t>
            </a:r>
            <a:r>
              <a:rPr lang="en-US" b="1" dirty="0">
                <a:latin typeface="Arial" pitchFamily="34" charset="0"/>
                <a:cs typeface="Arial" pitchFamily="34" charset="0"/>
              </a:rPr>
              <a:t>.</a:t>
            </a:r>
          </a:p>
        </p:txBody>
      </p:sp>
      <p:sp>
        <p:nvSpPr>
          <p:cNvPr id="51" name="Rectangle: Rounded Corners 50"/>
          <p:cNvSpPr/>
          <p:nvPr/>
        </p:nvSpPr>
        <p:spPr>
          <a:xfrm>
            <a:off x="2897099" y="4205801"/>
            <a:ext cx="1600860" cy="59983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Image Processing</a:t>
            </a:r>
          </a:p>
        </p:txBody>
      </p:sp>
      <p:sp>
        <p:nvSpPr>
          <p:cNvPr id="52" name="Rectangle: Rounded Corners 51"/>
          <p:cNvSpPr/>
          <p:nvPr/>
        </p:nvSpPr>
        <p:spPr>
          <a:xfrm>
            <a:off x="2897099" y="4845394"/>
            <a:ext cx="1600860" cy="59983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Computer</a:t>
            </a:r>
          </a:p>
          <a:p>
            <a:pPr algn="ctr"/>
            <a:r>
              <a:rPr lang="en-US" b="1" dirty="0">
                <a:latin typeface="Arial" pitchFamily="34" charset="0"/>
                <a:cs typeface="Arial" pitchFamily="34" charset="0"/>
              </a:rPr>
              <a:t>Vision</a:t>
            </a:r>
          </a:p>
        </p:txBody>
      </p:sp>
      <p:sp>
        <p:nvSpPr>
          <p:cNvPr id="53" name="Rectangle: Rounded Corners 52"/>
          <p:cNvSpPr/>
          <p:nvPr/>
        </p:nvSpPr>
        <p:spPr>
          <a:xfrm>
            <a:off x="5147525" y="4205801"/>
            <a:ext cx="1600860" cy="59983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Neural</a:t>
            </a:r>
          </a:p>
          <a:p>
            <a:pPr algn="ctr"/>
            <a:r>
              <a:rPr lang="en-US" b="1" dirty="0">
                <a:latin typeface="Arial" pitchFamily="34" charset="0"/>
                <a:cs typeface="Arial" pitchFamily="34" charset="0"/>
              </a:rPr>
              <a:t>Network</a:t>
            </a:r>
          </a:p>
        </p:txBody>
      </p:sp>
      <p:sp>
        <p:nvSpPr>
          <p:cNvPr id="54" name="Rectangle: Rounded Corners 53"/>
          <p:cNvSpPr/>
          <p:nvPr/>
        </p:nvSpPr>
        <p:spPr>
          <a:xfrm>
            <a:off x="7368736" y="4205801"/>
            <a:ext cx="1600860" cy="59983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PCT</a:t>
            </a:r>
          </a:p>
        </p:txBody>
      </p:sp>
      <p:sp>
        <p:nvSpPr>
          <p:cNvPr id="77" name="Rounded Rectangle 42"/>
          <p:cNvSpPr/>
          <p:nvPr/>
        </p:nvSpPr>
        <p:spPr>
          <a:xfrm>
            <a:off x="9458517" y="3515714"/>
            <a:ext cx="1678043" cy="402638"/>
          </a:xfrm>
          <a:prstGeom prst="roundRect">
            <a:avLst/>
          </a:prstGeom>
          <a:solidFill>
            <a:schemeClr val="bg1"/>
          </a:solidFill>
          <a:ln w="3175">
            <a:solidFill>
              <a:srgbClr val="176DA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rgbClr val="002060"/>
                </a:solidFill>
                <a:latin typeface="Arial" pitchFamily="34" charset="0"/>
                <a:cs typeface="Arial" pitchFamily="34" charset="0"/>
              </a:rPr>
              <a:t>Deploy</a:t>
            </a:r>
          </a:p>
        </p:txBody>
      </p:sp>
      <p:grpSp>
        <p:nvGrpSpPr>
          <p:cNvPr id="45" name="Group 44"/>
          <p:cNvGrpSpPr/>
          <p:nvPr/>
        </p:nvGrpSpPr>
        <p:grpSpPr>
          <a:xfrm>
            <a:off x="9512764" y="2286134"/>
            <a:ext cx="1569550" cy="1113727"/>
            <a:chOff x="9217196" y="1638062"/>
            <a:chExt cx="1569550" cy="1113727"/>
          </a:xfrm>
        </p:grpSpPr>
        <p:sp>
          <p:nvSpPr>
            <p:cNvPr id="75" name="Rectangle 74"/>
            <p:cNvSpPr/>
            <p:nvPr/>
          </p:nvSpPr>
          <p:spPr>
            <a:xfrm>
              <a:off x="9217196" y="1638062"/>
              <a:ext cx="1569550" cy="1113727"/>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44" name="Picture 43"/>
            <p:cNvPicPr>
              <a:picLocks noChangeAspect="1"/>
            </p:cNvPicPr>
            <p:nvPr/>
          </p:nvPicPr>
          <p:blipFill>
            <a:blip r:embed="rId8"/>
            <a:stretch>
              <a:fillRect/>
            </a:stretch>
          </p:blipFill>
          <p:spPr>
            <a:xfrm>
              <a:off x="9294379" y="1727718"/>
              <a:ext cx="1434811" cy="967663"/>
            </a:xfrm>
            <a:prstGeom prst="rect">
              <a:avLst/>
            </a:prstGeom>
          </p:spPr>
        </p:pic>
      </p:grpSp>
      <p:pic>
        <p:nvPicPr>
          <p:cNvPr id="79" name="Picture 78"/>
          <p:cNvPicPr>
            <a:picLocks noChangeAspect="1"/>
          </p:cNvPicPr>
          <p:nvPr/>
        </p:nvPicPr>
        <p:blipFill>
          <a:blip r:embed="rId9"/>
          <a:stretch>
            <a:fillRect/>
          </a:stretch>
        </p:blipFill>
        <p:spPr>
          <a:xfrm>
            <a:off x="11193269" y="1780048"/>
            <a:ext cx="990686" cy="769687"/>
          </a:xfrm>
          <a:prstGeom prst="rect">
            <a:avLst/>
          </a:prstGeom>
        </p:spPr>
      </p:pic>
      <p:grpSp>
        <p:nvGrpSpPr>
          <p:cNvPr id="47" name="Group 46"/>
          <p:cNvGrpSpPr/>
          <p:nvPr/>
        </p:nvGrpSpPr>
        <p:grpSpPr>
          <a:xfrm>
            <a:off x="5163180" y="2262603"/>
            <a:ext cx="1569550" cy="1113727"/>
            <a:chOff x="5163180" y="2262603"/>
            <a:chExt cx="1569550" cy="1113727"/>
          </a:xfrm>
        </p:grpSpPr>
        <p:sp>
          <p:nvSpPr>
            <p:cNvPr id="40" name="Rectangle 39"/>
            <p:cNvSpPr/>
            <p:nvPr/>
          </p:nvSpPr>
          <p:spPr>
            <a:xfrm>
              <a:off x="5163180" y="2262603"/>
              <a:ext cx="1569550" cy="1113727"/>
            </a:xfrm>
            <a:prstGeom prst="rect">
              <a:avLst/>
            </a:prstGeom>
            <a:solidFill>
              <a:schemeClr val="bg1"/>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83" name="Picture 82"/>
            <p:cNvPicPr>
              <a:picLocks noChangeAspect="1"/>
            </p:cNvPicPr>
            <p:nvPr/>
          </p:nvPicPr>
          <p:blipFill>
            <a:blip r:embed="rId10"/>
            <a:stretch>
              <a:fillRect/>
            </a:stretch>
          </p:blipFill>
          <p:spPr>
            <a:xfrm>
              <a:off x="5231627" y="2518420"/>
              <a:ext cx="1482541" cy="666134"/>
            </a:xfrm>
            <a:prstGeom prst="rect">
              <a:avLst/>
            </a:prstGeom>
            <a:ln w="19050">
              <a:noFill/>
            </a:ln>
          </p:spPr>
        </p:pic>
      </p:grpSp>
      <p:sp>
        <p:nvSpPr>
          <p:cNvPr id="68" name="Rectangle: Rounded Corners 67">
            <a:extLst>
              <a:ext uri="{FF2B5EF4-FFF2-40B4-BE49-F238E27FC236}">
                <a16:creationId xmlns:a16="http://schemas.microsoft.com/office/drawing/2014/main" id="{E67309AA-018A-4274-A181-188003255759}"/>
              </a:ext>
            </a:extLst>
          </p:cNvPr>
          <p:cNvSpPr/>
          <p:nvPr/>
        </p:nvSpPr>
        <p:spPr>
          <a:xfrm>
            <a:off x="9486111" y="4231456"/>
            <a:ext cx="1600860" cy="59983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Desktop</a:t>
            </a:r>
          </a:p>
        </p:txBody>
      </p:sp>
      <p:sp>
        <p:nvSpPr>
          <p:cNvPr id="69" name="Rectangle: Rounded Corners 68">
            <a:extLst>
              <a:ext uri="{FF2B5EF4-FFF2-40B4-BE49-F238E27FC236}">
                <a16:creationId xmlns:a16="http://schemas.microsoft.com/office/drawing/2014/main" id="{160B0DBB-7930-46A4-9167-0C6D6A7C73C8}"/>
              </a:ext>
            </a:extLst>
          </p:cNvPr>
          <p:cNvSpPr/>
          <p:nvPr/>
        </p:nvSpPr>
        <p:spPr>
          <a:xfrm>
            <a:off x="9491678" y="4234898"/>
            <a:ext cx="1600860" cy="59983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Web/Cloud</a:t>
            </a:r>
          </a:p>
        </p:txBody>
      </p:sp>
      <p:sp>
        <p:nvSpPr>
          <p:cNvPr id="55" name="Rectangle: Rounded Corners 54"/>
          <p:cNvSpPr/>
          <p:nvPr/>
        </p:nvSpPr>
        <p:spPr>
          <a:xfrm>
            <a:off x="9493474" y="4219613"/>
            <a:ext cx="1600860" cy="59983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GPU</a:t>
            </a:r>
          </a:p>
          <a:p>
            <a:pPr algn="ctr"/>
            <a:r>
              <a:rPr lang="en-US" b="1" dirty="0">
                <a:latin typeface="Arial" pitchFamily="34" charset="0"/>
                <a:cs typeface="Arial" pitchFamily="34" charset="0"/>
              </a:rPr>
              <a:t>Coder</a:t>
            </a:r>
          </a:p>
        </p:txBody>
      </p:sp>
    </p:spTree>
    <p:extLst>
      <p:ext uri="{BB962C8B-B14F-4D97-AF65-F5344CB8AC3E}">
        <p14:creationId xmlns:p14="http://schemas.microsoft.com/office/powerpoint/2010/main" val="345404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16" presetID="10" presetClass="entr" presetSubtype="0" fill="hold" grpId="0"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500"/>
                                        <p:tgtEl>
                                          <p:spTgt spid="68"/>
                                        </p:tgtEl>
                                      </p:cBhvr>
                                    </p:animEffect>
                                  </p:childTnLst>
                                  <p:subTnLst>
                                    <p:set>
                                      <p:cBhvr override="childStyle">
                                        <p:cTn dur="1" fill="hold" display="0" masterRel="nextClick" afterEffect="1"/>
                                        <p:tgtEl>
                                          <p:spTgt spid="68"/>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subTnLst>
                                    <p:set>
                                      <p:cBhvr override="childStyle">
                                        <p:cTn dur="1" fill="hold" display="0" masterRel="nextClick" afterEffect="1"/>
                                        <p:tgtEl>
                                          <p:spTgt spid="58"/>
                                        </p:tgtEl>
                                        <p:attrNameLst>
                                          <p:attrName>style.visibility</p:attrName>
                                        </p:attrNameLst>
                                      </p:cBhvr>
                                      <p:to>
                                        <p:strVal val="hidden"/>
                                      </p:to>
                                    </p:set>
                                  </p:subTnLst>
                                </p:cTn>
                              </p:par>
                              <p:par>
                                <p:cTn id="24" presetID="10" presetClass="entr" presetSubtype="0" fill="hold" grpId="0"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82" grpId="0" animBg="1"/>
      <p:bldP spid="77" grpId="0" animBg="1"/>
      <p:bldP spid="68" grpId="0" animBg="1"/>
      <p:bldP spid="69"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2085975"/>
            <a:ext cx="10769600" cy="2686050"/>
          </a:xfrm>
        </p:spPr>
        <p:txBody>
          <a:bodyPr/>
          <a:lstStyle/>
          <a:p>
            <a:pPr marL="0" indent="0" algn="ctr">
              <a:buNone/>
            </a:pPr>
            <a:r>
              <a:rPr lang="en-US" sz="3600" b="1" dirty="0">
                <a:solidFill>
                  <a:srgbClr val="002060"/>
                </a:solidFill>
                <a:latin typeface="Aharoni" panose="02010803020104030203" pitchFamily="2" charset="-79"/>
                <a:cs typeface="Aharoni" panose="02010803020104030203" pitchFamily="2" charset="-79"/>
              </a:rPr>
              <a:t>WITH SOFTWARE</a:t>
            </a:r>
          </a:p>
          <a:p>
            <a:pPr marL="0" indent="0" algn="ctr">
              <a:buNone/>
            </a:pPr>
            <a:r>
              <a:rPr lang="en-US" sz="3600" b="1" dirty="0">
                <a:solidFill>
                  <a:srgbClr val="002060"/>
                </a:solidFill>
                <a:latin typeface="Aharoni" panose="02010803020104030203" pitchFamily="2" charset="-79"/>
                <a:cs typeface="Aharoni" panose="02010803020104030203" pitchFamily="2" charset="-79"/>
              </a:rPr>
              <a:t>(and smart people)</a:t>
            </a:r>
          </a:p>
          <a:p>
            <a:pPr marL="0" indent="0" algn="ctr">
              <a:buNone/>
            </a:pPr>
            <a:endParaRPr lang="en-US" sz="3600" b="1" dirty="0">
              <a:solidFill>
                <a:srgbClr val="002060"/>
              </a:solidFill>
              <a:latin typeface="Aharoni" panose="02010803020104030203" pitchFamily="2" charset="-79"/>
              <a:cs typeface="Aharoni" panose="02010803020104030203" pitchFamily="2" charset="-79"/>
            </a:endParaRPr>
          </a:p>
          <a:p>
            <a:pPr marL="0" indent="0" algn="ctr">
              <a:buNone/>
            </a:pPr>
            <a:r>
              <a:rPr lang="en-US" sz="3600" b="1" i="1" dirty="0">
                <a:solidFill>
                  <a:srgbClr val="002060"/>
                </a:solidFill>
                <a:latin typeface="Aharoni" panose="02010803020104030203" pitchFamily="2" charset="-79"/>
                <a:cs typeface="Aharoni" panose="02010803020104030203" pitchFamily="2" charset="-79"/>
              </a:rPr>
              <a:t>ANYTHING IS POSSIBLE</a:t>
            </a:r>
            <a:endParaRPr lang="en-AU" sz="3600" b="1" i="1" dirty="0"/>
          </a:p>
        </p:txBody>
      </p:sp>
    </p:spTree>
    <p:extLst>
      <p:ext uri="{BB962C8B-B14F-4D97-AF65-F5344CB8AC3E}">
        <p14:creationId xmlns:p14="http://schemas.microsoft.com/office/powerpoint/2010/main" val="4114844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Running a Trained Model</a:t>
            </a:r>
          </a:p>
        </p:txBody>
      </p:sp>
      <p:graphicFrame>
        <p:nvGraphicFramePr>
          <p:cNvPr id="8" name="Content Placeholder 7"/>
          <p:cNvGraphicFramePr>
            <a:graphicFrameLocks noGrp="1"/>
          </p:cNvGraphicFramePr>
          <p:nvPr>
            <p:ph idx="1"/>
            <p:extLst/>
          </p:nvPr>
        </p:nvGraphicFramePr>
        <p:xfrm>
          <a:off x="4876800" y="1600200"/>
          <a:ext cx="1076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9" name="Arrow: Pentagon 8"/>
          <p:cNvSpPr/>
          <p:nvPr/>
        </p:nvSpPr>
        <p:spPr>
          <a:xfrm rot="1725222">
            <a:off x="5994402" y="3581400"/>
            <a:ext cx="2667000" cy="762000"/>
          </a:xfrm>
          <a:prstGeom prst="homePlate">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b="1" dirty="0">
                <a:latin typeface="Arial" pitchFamily="34" charset="0"/>
                <a:cs typeface="Arial" pitchFamily="34" charset="0"/>
              </a:rPr>
              <a:t>MATLAB 2.5x</a:t>
            </a:r>
          </a:p>
          <a:p>
            <a:pPr algn="ctr"/>
            <a:r>
              <a:rPr lang="en-US" sz="1600" b="1" dirty="0">
                <a:latin typeface="Arial" pitchFamily="34" charset="0"/>
                <a:cs typeface="Arial" pitchFamily="34" charset="0"/>
              </a:rPr>
              <a:t>faster than </a:t>
            </a:r>
            <a:r>
              <a:rPr lang="en-US" sz="1600" b="1" dirty="0" err="1">
                <a:solidFill>
                  <a:schemeClr val="tx1">
                    <a:lumMod val="65000"/>
                    <a:lumOff val="35000"/>
                  </a:schemeClr>
                </a:solidFill>
                <a:latin typeface="Arial" pitchFamily="34" charset="0"/>
                <a:cs typeface="Arial" pitchFamily="34" charset="0"/>
              </a:rPr>
              <a:t>Tensorflow</a:t>
            </a:r>
            <a:endParaRPr lang="en-US" sz="1600" b="1" dirty="0">
              <a:solidFill>
                <a:schemeClr val="tx1">
                  <a:lumMod val="65000"/>
                  <a:lumOff val="35000"/>
                </a:schemeClr>
              </a:solidFill>
              <a:latin typeface="Arial" pitchFamily="34" charset="0"/>
              <a:cs typeface="Arial" pitchFamily="34" charset="0"/>
            </a:endParaRPr>
          </a:p>
        </p:txBody>
      </p:sp>
      <p:sp>
        <p:nvSpPr>
          <p:cNvPr id="10" name="TextBox 9"/>
          <p:cNvSpPr txBox="1"/>
          <p:nvPr/>
        </p:nvSpPr>
        <p:spPr>
          <a:xfrm>
            <a:off x="485775" y="6442502"/>
            <a:ext cx="11096625" cy="415498"/>
          </a:xfrm>
          <a:prstGeom prst="rect">
            <a:avLst/>
          </a:prstGeom>
          <a:noFill/>
        </p:spPr>
        <p:txBody>
          <a:bodyPr wrap="square" rtlCol="0">
            <a:spAutoFit/>
          </a:bodyPr>
          <a:lstStyle/>
          <a:p>
            <a:r>
              <a:rPr lang="en-US" sz="1050" i="1" dirty="0"/>
              <a:t>* Internal benchmarks were performed for inference performance of AlexNet using a </a:t>
            </a:r>
            <a:r>
              <a:rPr lang="en-US" sz="1050" i="1" dirty="0" err="1"/>
              <a:t>TitanXP</a:t>
            </a:r>
            <a:r>
              <a:rPr lang="en-US" sz="1050" i="1" dirty="0"/>
              <a:t> GPU and Intel(R) Xeon(R) CPU E5-1650 v4 @ 3.60GHz. Software versions used were MATLAB(R2017b), TensorFlow(1.2.0), and Caffe2(0.8.1). The GPU accelerated versions of each software were used for benchmarks. All tests were run on Windows 10.</a:t>
            </a:r>
            <a:endParaRPr lang="en-US" sz="1050" dirty="0"/>
          </a:p>
        </p:txBody>
      </p:sp>
      <p:sp>
        <p:nvSpPr>
          <p:cNvPr id="7" name="TextBox 6"/>
          <p:cNvSpPr txBox="1"/>
          <p:nvPr/>
        </p:nvSpPr>
        <p:spPr>
          <a:xfrm>
            <a:off x="336978" y="1437493"/>
            <a:ext cx="3320622" cy="707886"/>
          </a:xfrm>
          <a:prstGeom prst="rect">
            <a:avLst/>
          </a:prstGeom>
          <a:noFill/>
        </p:spPr>
        <p:txBody>
          <a:bodyPr wrap="square" rtlCol="0">
            <a:spAutoFit/>
          </a:bodyPr>
          <a:lstStyle/>
          <a:p>
            <a:pPr algn="ctr"/>
            <a:r>
              <a:rPr lang="en-US" sz="2000">
                <a:latin typeface="Arial" pitchFamily="34" charset="0"/>
                <a:cs typeface="Arial" pitchFamily="34" charset="0"/>
              </a:rPr>
              <a:t>“How do I make my model </a:t>
            </a:r>
            <a:r>
              <a:rPr lang="en-US" sz="2000" b="1">
                <a:latin typeface="Arial" pitchFamily="34" charset="0"/>
                <a:cs typeface="Arial" pitchFamily="34" charset="0"/>
              </a:rPr>
              <a:t>run</a:t>
            </a:r>
            <a:r>
              <a:rPr lang="en-US" sz="2000">
                <a:latin typeface="Arial" pitchFamily="34" charset="0"/>
                <a:cs typeface="Arial" pitchFamily="34" charset="0"/>
              </a:rPr>
              <a:t> faster?”</a:t>
            </a:r>
          </a:p>
        </p:txBody>
      </p:sp>
      <p:sp>
        <p:nvSpPr>
          <p:cNvPr id="4" name="Rectangle: Rounded Corners 3"/>
          <p:cNvSpPr/>
          <p:nvPr/>
        </p:nvSpPr>
        <p:spPr>
          <a:xfrm>
            <a:off x="4052888" y="5129973"/>
            <a:ext cx="914400" cy="533400"/>
          </a:xfrm>
          <a:prstGeom prst="round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85000"/>
                    <a:lumOff val="15000"/>
                  </a:schemeClr>
                </a:solidFill>
                <a:latin typeface="Arial" pitchFamily="34" charset="0"/>
                <a:cs typeface="Arial" pitchFamily="34" charset="0"/>
              </a:rPr>
              <a:t>10 fps</a:t>
            </a:r>
          </a:p>
        </p:txBody>
      </p:sp>
      <p:sp>
        <p:nvSpPr>
          <p:cNvPr id="12" name="Rectangle: Rounded Corners 11"/>
          <p:cNvSpPr/>
          <p:nvPr/>
        </p:nvSpPr>
        <p:spPr>
          <a:xfrm>
            <a:off x="4052888" y="2790932"/>
            <a:ext cx="914400" cy="533400"/>
          </a:xfrm>
          <a:prstGeom prst="round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lumMod val="85000"/>
                    <a:lumOff val="15000"/>
                  </a:schemeClr>
                </a:solidFill>
                <a:latin typeface="Arial" pitchFamily="34" charset="0"/>
                <a:cs typeface="Arial" pitchFamily="34" charset="0"/>
              </a:rPr>
              <a:t>30 fps</a:t>
            </a:r>
          </a:p>
        </p:txBody>
      </p:sp>
    </p:spTree>
    <p:extLst>
      <p:ext uri="{BB962C8B-B14F-4D97-AF65-F5344CB8AC3E}">
        <p14:creationId xmlns:p14="http://schemas.microsoft.com/office/powerpoint/2010/main" val="240698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xit" presetSubtype="0" fill="hold" grpId="1"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animBg="1"/>
      <p:bldP spid="10" grpId="0"/>
      <p:bldP spid="4" grpId="0" animBg="1"/>
      <p:bldP spid="4" grpId="1" animBg="1"/>
      <p:bldP spid="12" grpId="0" animBg="1"/>
      <p:bldP spid="1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Running a Trained Model</a:t>
            </a:r>
          </a:p>
        </p:txBody>
      </p:sp>
      <p:graphicFrame>
        <p:nvGraphicFramePr>
          <p:cNvPr id="8" name="Content Placeholder 7"/>
          <p:cNvGraphicFramePr>
            <a:graphicFrameLocks noGrp="1"/>
          </p:cNvGraphicFramePr>
          <p:nvPr>
            <p:ph idx="1"/>
            <p:extLst/>
          </p:nvPr>
        </p:nvGraphicFramePr>
        <p:xfrm>
          <a:off x="4876800" y="1600200"/>
          <a:ext cx="10769600"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Arrow: Pentagon 4"/>
          <p:cNvSpPr/>
          <p:nvPr/>
        </p:nvSpPr>
        <p:spPr>
          <a:xfrm rot="1961416">
            <a:off x="8062307" y="1214883"/>
            <a:ext cx="2961523" cy="531222"/>
          </a:xfrm>
          <a:prstGeom prst="homePlate">
            <a:avLst/>
          </a:prstGeom>
          <a:solidFill>
            <a:schemeClr val="accent1">
              <a:lumMod val="20000"/>
              <a:lumOff val="80000"/>
            </a:schemeClr>
          </a:solidFill>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7x faster than TensorFlow </a:t>
            </a:r>
            <a:r>
              <a:rPr lang="en-US" sz="1400"/>
              <a:t>and  4.5x </a:t>
            </a:r>
            <a:r>
              <a:rPr lang="en-US" sz="1400" dirty="0"/>
              <a:t>faster than Caffe2</a:t>
            </a:r>
            <a:endParaRPr lang="en-US" sz="1400" b="1" dirty="0">
              <a:solidFill>
                <a:schemeClr val="tx1">
                  <a:lumMod val="65000"/>
                  <a:lumOff val="35000"/>
                </a:schemeClr>
              </a:solidFill>
              <a:latin typeface="Arial" pitchFamily="34" charset="0"/>
              <a:cs typeface="Arial" pitchFamily="34" charset="0"/>
            </a:endParaRPr>
          </a:p>
        </p:txBody>
      </p:sp>
      <p:sp>
        <p:nvSpPr>
          <p:cNvPr id="10" name="Rectangle: Rounded Corners 9"/>
          <p:cNvSpPr/>
          <p:nvPr/>
        </p:nvSpPr>
        <p:spPr>
          <a:xfrm>
            <a:off x="793199" y="2895600"/>
            <a:ext cx="1803607" cy="2438400"/>
          </a:xfrm>
          <a:prstGeom prst="round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600" b="1" dirty="0">
                <a:solidFill>
                  <a:srgbClr val="D27808"/>
                </a:solidFill>
                <a:latin typeface="Arial" pitchFamily="34" charset="0"/>
                <a:cs typeface="Arial" pitchFamily="34" charset="0"/>
              </a:rPr>
              <a:t>GPU Coder- Convert to NVIDIA CUDA code</a:t>
            </a:r>
            <a:endParaRPr lang="en-US" b="1" dirty="0">
              <a:solidFill>
                <a:srgbClr val="D27808"/>
              </a:solidFill>
              <a:latin typeface="Arial" pitchFamily="34" charset="0"/>
              <a:cs typeface="Arial" pitchFamily="34" charset="0"/>
            </a:endParaRPr>
          </a:p>
        </p:txBody>
      </p:sp>
    </p:spTree>
    <p:extLst>
      <p:ext uri="{BB962C8B-B14F-4D97-AF65-F5344CB8AC3E}">
        <p14:creationId xmlns:p14="http://schemas.microsoft.com/office/powerpoint/2010/main" val="209006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1499616" y="1042416"/>
            <a:ext cx="8794912" cy="4886063"/>
          </a:xfrm>
          <a:prstGeom prst="rect">
            <a:avLst/>
          </a:prstGeom>
        </p:spPr>
      </p:pic>
      <p:sp>
        <p:nvSpPr>
          <p:cNvPr id="2" name="Title 1">
            <a:extLst>
              <a:ext uri="{FF2B5EF4-FFF2-40B4-BE49-F238E27FC236}">
                <a16:creationId xmlns:a16="http://schemas.microsoft.com/office/drawing/2014/main" id="{C5B6D7B0-FF43-44C7-B273-9B800F091B4A}"/>
              </a:ext>
            </a:extLst>
          </p:cNvPr>
          <p:cNvSpPr>
            <a:spLocks noGrp="1"/>
          </p:cNvSpPr>
          <p:nvPr>
            <p:ph type="title"/>
          </p:nvPr>
        </p:nvSpPr>
        <p:spPr/>
        <p:txBody>
          <a:bodyPr/>
          <a:lstStyle/>
          <a:p>
            <a:r>
              <a:rPr lang="en-US" b="1" dirty="0"/>
              <a:t>AlexNet </a:t>
            </a:r>
            <a:r>
              <a:rPr lang="en-US" b="1" u="sng" dirty="0"/>
              <a:t>Inference</a:t>
            </a:r>
            <a:r>
              <a:rPr lang="en-US" b="1" dirty="0"/>
              <a:t> on NVIDIA Titan XP GPU</a:t>
            </a:r>
          </a:p>
        </p:txBody>
      </p:sp>
      <p:sp>
        <p:nvSpPr>
          <p:cNvPr id="4" name="TextBox 3">
            <a:extLst>
              <a:ext uri="{FF2B5EF4-FFF2-40B4-BE49-F238E27FC236}">
                <a16:creationId xmlns:a16="http://schemas.microsoft.com/office/drawing/2014/main" id="{5F469FFF-8EBF-4351-BF87-A63FADE6AB19}"/>
              </a:ext>
            </a:extLst>
          </p:cNvPr>
          <p:cNvSpPr txBox="1"/>
          <p:nvPr/>
        </p:nvSpPr>
        <p:spPr>
          <a:xfrm>
            <a:off x="9668119" y="1273261"/>
            <a:ext cx="1709122" cy="400110"/>
          </a:xfrm>
          <a:prstGeom prst="rect">
            <a:avLst/>
          </a:prstGeom>
          <a:noFill/>
        </p:spPr>
        <p:txBody>
          <a:bodyPr wrap="none" rtlCol="0">
            <a:spAutoFit/>
          </a:bodyPr>
          <a:lstStyle/>
          <a:p>
            <a:r>
              <a:rPr lang="en-US" sz="2000" dirty="0">
                <a:solidFill>
                  <a:srgbClr val="176338"/>
                </a:solidFill>
                <a:latin typeface="Arial Black" panose="020B0A04020102020204" pitchFamily="34" charset="0"/>
                <a:cs typeface="Arial" pitchFamily="34" charset="0"/>
              </a:rPr>
              <a:t>GPU Coder</a:t>
            </a:r>
          </a:p>
        </p:txBody>
      </p:sp>
      <p:sp>
        <p:nvSpPr>
          <p:cNvPr id="5" name="TextBox 4">
            <a:extLst>
              <a:ext uri="{FF2B5EF4-FFF2-40B4-BE49-F238E27FC236}">
                <a16:creationId xmlns:a16="http://schemas.microsoft.com/office/drawing/2014/main" id="{28B7FEDA-59D4-427B-9739-37D3E3BBCEFC}"/>
              </a:ext>
            </a:extLst>
          </p:cNvPr>
          <p:cNvSpPr txBox="1"/>
          <p:nvPr/>
        </p:nvSpPr>
        <p:spPr>
          <a:xfrm>
            <a:off x="9668119" y="4757082"/>
            <a:ext cx="1808124" cy="400110"/>
          </a:xfrm>
          <a:prstGeom prst="rect">
            <a:avLst/>
          </a:prstGeom>
          <a:noFill/>
        </p:spPr>
        <p:txBody>
          <a:bodyPr wrap="none" rtlCol="0">
            <a:spAutoFit/>
          </a:bodyPr>
          <a:lstStyle/>
          <a:p>
            <a:r>
              <a:rPr lang="en-US" sz="2000" dirty="0">
                <a:solidFill>
                  <a:schemeClr val="bg1">
                    <a:lumMod val="50000"/>
                  </a:schemeClr>
                </a:solidFill>
                <a:latin typeface="Arial Black" panose="020B0A04020102020204" pitchFamily="34" charset="0"/>
                <a:cs typeface="Arial" pitchFamily="34" charset="0"/>
              </a:rPr>
              <a:t>TensorFlow</a:t>
            </a:r>
            <a:endParaRPr lang="en-US" sz="2000" dirty="0">
              <a:solidFill>
                <a:schemeClr val="bg1">
                  <a:lumMod val="50000"/>
                </a:schemeClr>
              </a:solidFill>
              <a:cs typeface="Arial" pitchFamily="34" charset="0"/>
            </a:endParaRPr>
          </a:p>
        </p:txBody>
      </p:sp>
      <p:sp>
        <p:nvSpPr>
          <p:cNvPr id="6" name="TextBox 5">
            <a:extLst>
              <a:ext uri="{FF2B5EF4-FFF2-40B4-BE49-F238E27FC236}">
                <a16:creationId xmlns:a16="http://schemas.microsoft.com/office/drawing/2014/main" id="{43A197B4-7080-40C2-8F8A-D18126E812F4}"/>
              </a:ext>
            </a:extLst>
          </p:cNvPr>
          <p:cNvSpPr txBox="1"/>
          <p:nvPr/>
        </p:nvSpPr>
        <p:spPr>
          <a:xfrm>
            <a:off x="9668119" y="4325034"/>
            <a:ext cx="1098827" cy="400110"/>
          </a:xfrm>
          <a:prstGeom prst="rect">
            <a:avLst/>
          </a:prstGeom>
          <a:noFill/>
        </p:spPr>
        <p:txBody>
          <a:bodyPr wrap="none" rtlCol="0">
            <a:spAutoFit/>
          </a:bodyPr>
          <a:lstStyle/>
          <a:p>
            <a:r>
              <a:rPr lang="en-US" sz="2000" dirty="0">
                <a:solidFill>
                  <a:srgbClr val="0070C0"/>
                </a:solidFill>
                <a:latin typeface="Arial Black" panose="020B0A04020102020204" pitchFamily="34" charset="0"/>
                <a:cs typeface="Arial" pitchFamily="34" charset="0"/>
              </a:rPr>
              <a:t>Caffe2</a:t>
            </a:r>
            <a:endParaRPr lang="en-US" sz="2000" dirty="0">
              <a:solidFill>
                <a:srgbClr val="0070C0"/>
              </a:solidFill>
              <a:cs typeface="Arial" pitchFamily="34" charset="0"/>
            </a:endParaRPr>
          </a:p>
        </p:txBody>
      </p:sp>
      <p:sp>
        <p:nvSpPr>
          <p:cNvPr id="7" name="TextBox 6">
            <a:extLst>
              <a:ext uri="{FF2B5EF4-FFF2-40B4-BE49-F238E27FC236}">
                <a16:creationId xmlns:a16="http://schemas.microsoft.com/office/drawing/2014/main" id="{3F5D130D-3611-477D-8C9F-2ACF4A34A5D3}"/>
              </a:ext>
            </a:extLst>
          </p:cNvPr>
          <p:cNvSpPr txBox="1"/>
          <p:nvPr/>
        </p:nvSpPr>
        <p:spPr>
          <a:xfrm rot="16200000">
            <a:off x="-12513" y="3185072"/>
            <a:ext cx="2392001" cy="400110"/>
          </a:xfrm>
          <a:prstGeom prst="rect">
            <a:avLst/>
          </a:prstGeom>
          <a:noFill/>
        </p:spPr>
        <p:txBody>
          <a:bodyPr wrap="none" rtlCol="0">
            <a:spAutoFit/>
          </a:bodyPr>
          <a:lstStyle/>
          <a:p>
            <a:r>
              <a:rPr lang="en-US" sz="2000" dirty="0">
                <a:latin typeface="Arial" pitchFamily="34" charset="0"/>
                <a:cs typeface="Arial" pitchFamily="34" charset="0"/>
              </a:rPr>
              <a:t>Frames per second</a:t>
            </a:r>
          </a:p>
        </p:txBody>
      </p:sp>
      <p:sp>
        <p:nvSpPr>
          <p:cNvPr id="8" name="TextBox 7">
            <a:extLst>
              <a:ext uri="{FF2B5EF4-FFF2-40B4-BE49-F238E27FC236}">
                <a16:creationId xmlns:a16="http://schemas.microsoft.com/office/drawing/2014/main" id="{39CD935E-9511-4CB2-B4F9-3A2C315F1F96}"/>
              </a:ext>
            </a:extLst>
          </p:cNvPr>
          <p:cNvSpPr txBox="1"/>
          <p:nvPr/>
        </p:nvSpPr>
        <p:spPr>
          <a:xfrm>
            <a:off x="5447928" y="5786579"/>
            <a:ext cx="1410964" cy="400110"/>
          </a:xfrm>
          <a:prstGeom prst="rect">
            <a:avLst/>
          </a:prstGeom>
          <a:noFill/>
        </p:spPr>
        <p:txBody>
          <a:bodyPr wrap="none" rtlCol="0">
            <a:spAutoFit/>
          </a:bodyPr>
          <a:lstStyle/>
          <a:p>
            <a:r>
              <a:rPr lang="en-US" sz="2000" dirty="0">
                <a:latin typeface="Arial" pitchFamily="34" charset="0"/>
                <a:cs typeface="Arial" pitchFamily="34" charset="0"/>
              </a:rPr>
              <a:t>Batch Size</a:t>
            </a:r>
          </a:p>
        </p:txBody>
      </p:sp>
      <p:graphicFrame>
        <p:nvGraphicFramePr>
          <p:cNvPr id="9" name="Table 8">
            <a:extLst>
              <a:ext uri="{FF2B5EF4-FFF2-40B4-BE49-F238E27FC236}">
                <a16:creationId xmlns:a16="http://schemas.microsoft.com/office/drawing/2014/main" id="{DBFA2A7B-A1D7-42F8-AC19-AB8ED9ECFB89}"/>
              </a:ext>
            </a:extLst>
          </p:cNvPr>
          <p:cNvGraphicFramePr>
            <a:graphicFrameLocks noGrp="1"/>
          </p:cNvGraphicFramePr>
          <p:nvPr>
            <p:extLst/>
          </p:nvPr>
        </p:nvGraphicFramePr>
        <p:xfrm>
          <a:off x="3679645" y="6186689"/>
          <a:ext cx="4758792" cy="548640"/>
        </p:xfrm>
        <a:graphic>
          <a:graphicData uri="http://schemas.openxmlformats.org/drawingml/2006/table">
            <a:tbl>
              <a:tblPr bandRow="1">
                <a:tableStyleId>{5FD0F851-EC5A-4D38-B0AD-8093EC10F338}</a:tableStyleId>
              </a:tblPr>
              <a:tblGrid>
                <a:gridCol w="1383024">
                  <a:extLst>
                    <a:ext uri="{9D8B030D-6E8A-4147-A177-3AD203B41FA5}">
                      <a16:colId xmlns:a16="http://schemas.microsoft.com/office/drawing/2014/main" val="1326601706"/>
                    </a:ext>
                  </a:extLst>
                </a:gridCol>
                <a:gridCol w="3375768">
                  <a:extLst>
                    <a:ext uri="{9D8B030D-6E8A-4147-A177-3AD203B41FA5}">
                      <a16:colId xmlns:a16="http://schemas.microsoft.com/office/drawing/2014/main" val="3014769576"/>
                    </a:ext>
                  </a:extLst>
                </a:gridCol>
              </a:tblGrid>
              <a:tr h="238950">
                <a:tc>
                  <a:txBody>
                    <a:bodyPr/>
                    <a:lstStyle/>
                    <a:p>
                      <a:r>
                        <a:rPr lang="en-US" sz="1200" dirty="0"/>
                        <a:t>CPU</a:t>
                      </a:r>
                    </a:p>
                  </a:txBody>
                  <a:tcPr/>
                </a:tc>
                <a:tc>
                  <a:txBody>
                    <a:bodyPr/>
                    <a:lstStyle/>
                    <a:p>
                      <a:r>
                        <a:rPr lang="en-US" sz="1200" kern="1200" dirty="0">
                          <a:effectLst/>
                        </a:rPr>
                        <a:t>Intel(R) Xeon(R) CPU E5-1650 v3 @ 3.50GHz</a:t>
                      </a:r>
                      <a:endParaRPr lang="en-US" sz="1200" dirty="0"/>
                    </a:p>
                  </a:txBody>
                  <a:tcPr/>
                </a:tc>
                <a:extLst>
                  <a:ext uri="{0D108BD9-81ED-4DB2-BD59-A6C34878D82A}">
                    <a16:rowId xmlns:a16="http://schemas.microsoft.com/office/drawing/2014/main" val="3935983169"/>
                  </a:ext>
                </a:extLst>
              </a:tr>
              <a:tr h="238950">
                <a:tc>
                  <a:txBody>
                    <a:bodyPr/>
                    <a:lstStyle/>
                    <a:p>
                      <a:r>
                        <a:rPr lang="en-US" sz="1200" dirty="0"/>
                        <a:t>GPU</a:t>
                      </a:r>
                    </a:p>
                  </a:txBody>
                  <a:tcPr/>
                </a:tc>
                <a:tc>
                  <a:txBody>
                    <a:bodyPr/>
                    <a:lstStyle/>
                    <a:p>
                      <a:r>
                        <a:rPr lang="en-US" sz="1200" kern="1200" dirty="0">
                          <a:effectLst/>
                        </a:rPr>
                        <a:t>Pascal </a:t>
                      </a:r>
                      <a:r>
                        <a:rPr lang="en-US" sz="1200" kern="1200" dirty="0" err="1">
                          <a:effectLst/>
                        </a:rPr>
                        <a:t>TitanXP</a:t>
                      </a:r>
                      <a:endParaRPr lang="en-US" sz="1200" dirty="0"/>
                    </a:p>
                  </a:txBody>
                  <a:tcPr/>
                </a:tc>
                <a:extLst>
                  <a:ext uri="{0D108BD9-81ED-4DB2-BD59-A6C34878D82A}">
                    <a16:rowId xmlns:a16="http://schemas.microsoft.com/office/drawing/2014/main" val="3616672573"/>
                  </a:ext>
                </a:extLst>
              </a:tr>
            </a:tbl>
          </a:graphicData>
        </a:graphic>
      </p:graphicFrame>
      <p:sp>
        <p:nvSpPr>
          <p:cNvPr id="10" name="TextBox 9">
            <a:extLst>
              <a:ext uri="{FF2B5EF4-FFF2-40B4-BE49-F238E27FC236}">
                <a16:creationId xmlns:a16="http://schemas.microsoft.com/office/drawing/2014/main" id="{A7C64C7E-E4B2-4436-8EEF-2F71FBBB1A9E}"/>
              </a:ext>
            </a:extLst>
          </p:cNvPr>
          <p:cNvSpPr txBox="1"/>
          <p:nvPr/>
        </p:nvSpPr>
        <p:spPr>
          <a:xfrm>
            <a:off x="2230191" y="6307120"/>
            <a:ext cx="1447191" cy="307777"/>
          </a:xfrm>
          <a:prstGeom prst="rect">
            <a:avLst/>
          </a:prstGeom>
          <a:noFill/>
        </p:spPr>
        <p:txBody>
          <a:bodyPr wrap="none" rtlCol="0">
            <a:spAutoFit/>
          </a:bodyPr>
          <a:lstStyle/>
          <a:p>
            <a:r>
              <a:rPr lang="en-US" sz="1400" dirty="0">
                <a:latin typeface="Arial" pitchFamily="34" charset="0"/>
                <a:cs typeface="Arial" pitchFamily="34" charset="0"/>
              </a:rPr>
              <a:t>Testing platform</a:t>
            </a:r>
          </a:p>
        </p:txBody>
      </p:sp>
      <p:sp>
        <p:nvSpPr>
          <p:cNvPr id="11" name="TextBox 10">
            <a:extLst>
              <a:ext uri="{FF2B5EF4-FFF2-40B4-BE49-F238E27FC236}">
                <a16:creationId xmlns:a16="http://schemas.microsoft.com/office/drawing/2014/main" id="{03F2B38D-2B5E-4E86-852C-FB8184C8ABC0}"/>
              </a:ext>
            </a:extLst>
          </p:cNvPr>
          <p:cNvSpPr txBox="1"/>
          <p:nvPr/>
        </p:nvSpPr>
        <p:spPr>
          <a:xfrm>
            <a:off x="9668119" y="3892986"/>
            <a:ext cx="1362874" cy="400110"/>
          </a:xfrm>
          <a:prstGeom prst="rect">
            <a:avLst/>
          </a:prstGeom>
          <a:noFill/>
        </p:spPr>
        <p:txBody>
          <a:bodyPr wrap="none" rtlCol="0">
            <a:spAutoFit/>
          </a:bodyPr>
          <a:lstStyle/>
          <a:p>
            <a:r>
              <a:rPr lang="en-US" sz="2000" dirty="0">
                <a:solidFill>
                  <a:schemeClr val="accent4"/>
                </a:solidFill>
                <a:latin typeface="Arial Black" panose="020B0A04020102020204" pitchFamily="34" charset="0"/>
                <a:cs typeface="Arial" pitchFamily="34" charset="0"/>
              </a:rPr>
              <a:t>MATLAB</a:t>
            </a:r>
            <a:endParaRPr lang="en-US" sz="2000" dirty="0">
              <a:solidFill>
                <a:schemeClr val="accent4"/>
              </a:solidFill>
              <a:cs typeface="Arial" pitchFamily="34" charset="0"/>
            </a:endParaRPr>
          </a:p>
        </p:txBody>
      </p:sp>
      <p:sp>
        <p:nvSpPr>
          <p:cNvPr id="12" name="TextBox 11">
            <a:extLst>
              <a:ext uri="{FF2B5EF4-FFF2-40B4-BE49-F238E27FC236}">
                <a16:creationId xmlns:a16="http://schemas.microsoft.com/office/drawing/2014/main" id="{98553550-EE42-46A4-85DD-4AE6CB733633}"/>
              </a:ext>
            </a:extLst>
          </p:cNvPr>
          <p:cNvSpPr txBox="1"/>
          <p:nvPr/>
        </p:nvSpPr>
        <p:spPr>
          <a:xfrm>
            <a:off x="9668119" y="3316922"/>
            <a:ext cx="1111202" cy="400110"/>
          </a:xfrm>
          <a:prstGeom prst="rect">
            <a:avLst/>
          </a:prstGeom>
          <a:noFill/>
        </p:spPr>
        <p:txBody>
          <a:bodyPr wrap="none" rtlCol="0">
            <a:spAutoFit/>
          </a:bodyPr>
          <a:lstStyle/>
          <a:p>
            <a:r>
              <a:rPr lang="en-US" sz="2000" dirty="0" err="1">
                <a:solidFill>
                  <a:srgbClr val="FFC000"/>
                </a:solidFill>
                <a:latin typeface="Arial Black" panose="020B0A04020102020204" pitchFamily="34" charset="0"/>
                <a:cs typeface="Arial" pitchFamily="34" charset="0"/>
              </a:rPr>
              <a:t>mxNet</a:t>
            </a:r>
            <a:endParaRPr lang="en-US" sz="2000" dirty="0">
              <a:solidFill>
                <a:srgbClr val="FFC000"/>
              </a:solidFill>
              <a:cs typeface="Arial" pitchFamily="34" charset="0"/>
            </a:endParaRPr>
          </a:p>
        </p:txBody>
      </p:sp>
    </p:spTree>
    <p:extLst>
      <p:ext uri="{BB962C8B-B14F-4D97-AF65-F5344CB8AC3E}">
        <p14:creationId xmlns:p14="http://schemas.microsoft.com/office/powerpoint/2010/main" val="1326790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292D1-7D00-426E-8381-B138730779A5}"/>
              </a:ext>
            </a:extLst>
          </p:cNvPr>
          <p:cNvSpPr>
            <a:spLocks noGrp="1"/>
          </p:cNvSpPr>
          <p:nvPr>
            <p:ph type="title"/>
          </p:nvPr>
        </p:nvSpPr>
        <p:spPr/>
        <p:txBody>
          <a:bodyPr/>
          <a:lstStyle/>
          <a:p>
            <a:r>
              <a:rPr lang="en-AU" dirty="0"/>
              <a:t>MATLAB GPU Coder</a:t>
            </a:r>
          </a:p>
        </p:txBody>
      </p:sp>
    </p:spTree>
    <p:extLst>
      <p:ext uri="{BB962C8B-B14F-4D97-AF65-F5344CB8AC3E}">
        <p14:creationId xmlns:p14="http://schemas.microsoft.com/office/powerpoint/2010/main" val="728214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3">
            <a:extLst>
              <a:ext uri="{FF2B5EF4-FFF2-40B4-BE49-F238E27FC236}">
                <a16:creationId xmlns:a16="http://schemas.microsoft.com/office/drawing/2014/main" id="{7CC72BC4-816A-4159-BEDF-8BEEE92C2282}"/>
              </a:ext>
            </a:extLst>
          </p:cNvPr>
          <p:cNvSpPr/>
          <p:nvPr/>
        </p:nvSpPr>
        <p:spPr>
          <a:xfrm>
            <a:off x="959224" y="5331087"/>
            <a:ext cx="3719540" cy="414552"/>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a:ea typeface="+mn-ea"/>
                <a:cs typeface="+mn-cs"/>
              </a:rPr>
              <a:t>Android phone</a:t>
            </a:r>
          </a:p>
        </p:txBody>
      </p:sp>
      <p:sp>
        <p:nvSpPr>
          <p:cNvPr id="10" name="Title 1">
            <a:extLst>
              <a:ext uri="{FF2B5EF4-FFF2-40B4-BE49-F238E27FC236}">
                <a16:creationId xmlns:a16="http://schemas.microsoft.com/office/drawing/2014/main" id="{D8B28CD1-64B8-4F93-A3F3-7B4271DC1D03}"/>
              </a:ext>
            </a:extLst>
          </p:cNvPr>
          <p:cNvSpPr txBox="1">
            <a:spLocks/>
          </p:cNvSpPr>
          <p:nvPr/>
        </p:nvSpPr>
        <p:spPr>
          <a:xfrm>
            <a:off x="609602" y="4572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AU" dirty="0"/>
              <a:t>More Deployment options coming</a:t>
            </a:r>
          </a:p>
        </p:txBody>
      </p:sp>
    </p:spTree>
    <p:extLst>
      <p:ext uri="{BB962C8B-B14F-4D97-AF65-F5344CB8AC3E}">
        <p14:creationId xmlns:p14="http://schemas.microsoft.com/office/powerpoint/2010/main" val="388546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8" repeatCount="indefinite" fill="hold" display="0">
                  <p:stCondLst>
                    <p:cond delay="indefinite"/>
                  </p:stCondLst>
                </p:cTn>
                <p:tgtEl>
                  <p:spTgt spid="4"/>
                </p:tgtEl>
              </p:cMediaNode>
            </p:video>
          </p:childTnLst>
        </p:cTn>
      </p:par>
    </p:tnLst>
    <p:bldLst>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AU" dirty="0"/>
              <a:t>Deep Learning - end to end product development</a:t>
            </a:r>
            <a:endParaRPr lang="en-US" dirty="0"/>
          </a:p>
        </p:txBody>
      </p:sp>
      <p:grpSp>
        <p:nvGrpSpPr>
          <p:cNvPr id="16" name="Group 15"/>
          <p:cNvGrpSpPr/>
          <p:nvPr/>
        </p:nvGrpSpPr>
        <p:grpSpPr>
          <a:xfrm>
            <a:off x="246563" y="1269642"/>
            <a:ext cx="2824122" cy="5435958"/>
            <a:chOff x="246563" y="1269642"/>
            <a:chExt cx="2824122" cy="5435958"/>
          </a:xfrm>
        </p:grpSpPr>
        <p:grpSp>
          <p:nvGrpSpPr>
            <p:cNvPr id="3" name="Group 2"/>
            <p:cNvGrpSpPr/>
            <p:nvPr/>
          </p:nvGrpSpPr>
          <p:grpSpPr>
            <a:xfrm>
              <a:off x="246563" y="1269642"/>
              <a:ext cx="2824122" cy="5435958"/>
              <a:chOff x="246563" y="1269642"/>
              <a:chExt cx="2824122" cy="5317400"/>
            </a:xfrm>
          </p:grpSpPr>
          <p:grpSp>
            <p:nvGrpSpPr>
              <p:cNvPr id="9" name="Group 52"/>
              <p:cNvGrpSpPr/>
              <p:nvPr/>
            </p:nvGrpSpPr>
            <p:grpSpPr>
              <a:xfrm>
                <a:off x="381000" y="2238374"/>
                <a:ext cx="2438619" cy="4348668"/>
                <a:chOff x="445123" y="1913073"/>
                <a:chExt cx="1828800" cy="4348669"/>
              </a:xfrm>
            </p:grpSpPr>
            <p:sp>
              <p:nvSpPr>
                <p:cNvPr id="163" name="AutoShape 19"/>
                <p:cNvSpPr>
                  <a:spLocks noChangeArrowheads="1"/>
                </p:cNvSpPr>
                <p:nvPr/>
              </p:nvSpPr>
              <p:spPr bwMode="auto">
                <a:xfrm>
                  <a:off x="445123" y="1913073"/>
                  <a:ext cx="1828800" cy="4348669"/>
                </a:xfrm>
                <a:prstGeom prst="roundRect">
                  <a:avLst>
                    <a:gd name="adj" fmla="val 4692"/>
                  </a:avLst>
                </a:prstGeom>
                <a:solidFill>
                  <a:srgbClr val="A3D1F3"/>
                </a:solidFill>
                <a:ln w="6350"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57837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Databases</a:t>
                  </a:r>
                </a:p>
              </p:txBody>
            </p:sp>
            <p:sp>
              <p:nvSpPr>
                <p:cNvPr id="170" name="Rounded Rectangle 169"/>
                <p:cNvSpPr/>
                <p:nvPr/>
              </p:nvSpPr>
              <p:spPr bwMode="auto">
                <a:xfrm>
                  <a:off x="562429" y="498960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Sensors</a:t>
                  </a:r>
                </a:p>
              </p:txBody>
            </p:sp>
            <p:cxnSp>
              <p:nvCxnSpPr>
                <p:cNvPr id="178" name="Straight Connector 177"/>
                <p:cNvCxnSpPr/>
                <p:nvPr/>
              </p:nvCxnSpPr>
              <p:spPr>
                <a:xfrm flipV="1">
                  <a:off x="638629" y="3502461"/>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918685"/>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66" name="Chevron 65"/>
              <p:cNvSpPr/>
              <p:nvPr/>
            </p:nvSpPr>
            <p:spPr>
              <a:xfrm>
                <a:off x="246563" y="1269642"/>
                <a:ext cx="2824122" cy="65042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latin typeface="Arial" pitchFamily="34" charset="0"/>
                    <a:cs typeface="Arial" pitchFamily="34" charset="0"/>
                  </a:rPr>
                  <a:t>Access and Explore Data</a:t>
                </a:r>
              </a:p>
            </p:txBody>
          </p:sp>
        </p:grpSp>
        <p:grpSp>
          <p:nvGrpSpPr>
            <p:cNvPr id="98" name="Group 97"/>
            <p:cNvGrpSpPr/>
            <p:nvPr/>
          </p:nvGrpSpPr>
          <p:grpSpPr>
            <a:xfrm>
              <a:off x="593108" y="2809034"/>
              <a:ext cx="1981277" cy="1006824"/>
              <a:chOff x="304800" y="2336691"/>
              <a:chExt cx="1949366" cy="990608"/>
            </a:xfrm>
          </p:grpSpPr>
          <p:grpSp>
            <p:nvGrpSpPr>
              <p:cNvPr id="99" name="Group 98"/>
              <p:cNvGrpSpPr/>
              <p:nvPr/>
            </p:nvGrpSpPr>
            <p:grpSpPr>
              <a:xfrm>
                <a:off x="1314002" y="2336691"/>
                <a:ext cx="940164" cy="738406"/>
                <a:chOff x="457200" y="2675002"/>
                <a:chExt cx="1318057" cy="1035204"/>
              </a:xfrm>
            </p:grpSpPr>
            <p:pic>
              <p:nvPicPr>
                <p:cNvPr id="104" name="Picture 103"/>
                <p:cNvPicPr>
                  <a:picLocks noChangeAspect="1"/>
                </p:cNvPicPr>
                <p:nvPr/>
              </p:nvPicPr>
              <p:blipFill>
                <a:blip r:embed="rId2"/>
                <a:stretch>
                  <a:fillRect/>
                </a:stretch>
              </p:blipFill>
              <p:spPr>
                <a:xfrm>
                  <a:off x="457200" y="2675002"/>
                  <a:ext cx="602580" cy="660536"/>
                </a:xfrm>
                <a:prstGeom prst="rect">
                  <a:avLst/>
                </a:prstGeom>
              </p:spPr>
            </p:pic>
            <p:pic>
              <p:nvPicPr>
                <p:cNvPr id="105" name="Picture 2" descr="b576b3d0-c225-4791-b816-06ba38acc26c@namprd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707355" y="2977311"/>
                  <a:ext cx="704849"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107"/>
                <p:cNvPicPr>
                  <a:picLocks noChangeAspect="1"/>
                </p:cNvPicPr>
                <p:nvPr/>
              </p:nvPicPr>
              <p:blipFill>
                <a:blip r:embed="rId4"/>
                <a:stretch>
                  <a:fillRect/>
                </a:stretch>
              </p:blipFill>
              <p:spPr>
                <a:xfrm>
                  <a:off x="1143000" y="3132202"/>
                  <a:ext cx="632257" cy="578004"/>
                </a:xfrm>
                <a:prstGeom prst="rect">
                  <a:avLst/>
                </a:prstGeom>
              </p:spPr>
            </p:pic>
          </p:grpSp>
          <p:pic>
            <p:nvPicPr>
              <p:cNvPr id="101" name="Picture 10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438400"/>
                <a:ext cx="608549" cy="608549"/>
              </a:xfrm>
              <a:prstGeom prst="rect">
                <a:avLst/>
              </a:prstGeom>
            </p:spPr>
          </p:pic>
          <p:pic>
            <p:nvPicPr>
              <p:cNvPr id="102" name="Picture 10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901" y="2819400"/>
                <a:ext cx="507899" cy="507899"/>
              </a:xfrm>
              <a:prstGeom prst="rect">
                <a:avLst/>
              </a:prstGeom>
            </p:spPr>
          </p:pic>
          <p:pic>
            <p:nvPicPr>
              <p:cNvPr id="103" name="Picture 10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609600" cy="609600"/>
              </a:xfrm>
              <a:prstGeom prst="rect">
                <a:avLst/>
              </a:prstGeom>
            </p:spPr>
          </p:pic>
        </p:grpSp>
        <p:pic>
          <p:nvPicPr>
            <p:cNvPr id="111" name="Picture 4" descr="database,d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1772" y="4326524"/>
              <a:ext cx="855076" cy="85507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infrared,senso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56410" y="5715000"/>
              <a:ext cx="685800" cy="685800"/>
            </a:xfrm>
            <a:prstGeom prst="rect">
              <a:avLst/>
            </a:prstGeom>
            <a:noFill/>
            <a:extLst/>
          </p:spPr>
        </p:pic>
      </p:grpSp>
      <p:grpSp>
        <p:nvGrpSpPr>
          <p:cNvPr id="22" name="Group 21"/>
          <p:cNvGrpSpPr/>
          <p:nvPr/>
        </p:nvGrpSpPr>
        <p:grpSpPr>
          <a:xfrm>
            <a:off x="6254265" y="1269642"/>
            <a:ext cx="2825496" cy="5435958"/>
            <a:chOff x="6254265" y="1269642"/>
            <a:chExt cx="2825496" cy="5435958"/>
          </a:xfrm>
        </p:grpSpPr>
        <p:grpSp>
          <p:nvGrpSpPr>
            <p:cNvPr id="14" name="Group 13"/>
            <p:cNvGrpSpPr/>
            <p:nvPr/>
          </p:nvGrpSpPr>
          <p:grpSpPr>
            <a:xfrm>
              <a:off x="6254265" y="1269642"/>
              <a:ext cx="2825496" cy="5435958"/>
              <a:chOff x="6254265" y="1269642"/>
              <a:chExt cx="2825496" cy="5435958"/>
            </a:xfrm>
          </p:grpSpPr>
          <p:sp>
            <p:nvSpPr>
              <p:cNvPr id="63" name="Chevron 62"/>
              <p:cNvSpPr/>
              <p:nvPr/>
            </p:nvSpPr>
            <p:spPr>
              <a:xfrm>
                <a:off x="6254265" y="1269642"/>
                <a:ext cx="2825496" cy="651800"/>
              </a:xfrm>
              <a:prstGeom prst="chevron">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latin typeface="Arial" pitchFamily="34" charset="0"/>
                    <a:cs typeface="Arial" pitchFamily="34" charset="0"/>
                  </a:rPr>
                  <a:t>Develop Predictive Models</a:t>
                </a:r>
              </a:p>
            </p:txBody>
          </p:sp>
          <p:grpSp>
            <p:nvGrpSpPr>
              <p:cNvPr id="143" name="Group 52"/>
              <p:cNvGrpSpPr/>
              <p:nvPr/>
            </p:nvGrpSpPr>
            <p:grpSpPr>
              <a:xfrm>
                <a:off x="6395988" y="2259973"/>
                <a:ext cx="2438619" cy="4445627"/>
                <a:chOff x="445123" y="1913073"/>
                <a:chExt cx="1828800" cy="4348669"/>
              </a:xfrm>
            </p:grpSpPr>
            <p:sp>
              <p:nvSpPr>
                <p:cNvPr id="145" name="AutoShape 19"/>
                <p:cNvSpPr>
                  <a:spLocks noChangeArrowheads="1"/>
                </p:cNvSpPr>
                <p:nvPr/>
              </p:nvSpPr>
              <p:spPr bwMode="auto">
                <a:xfrm>
                  <a:off x="445123" y="1913073"/>
                  <a:ext cx="1828800" cy="4348669"/>
                </a:xfrm>
                <a:prstGeom prst="roundRect">
                  <a:avLst>
                    <a:gd name="adj" fmla="val 4692"/>
                  </a:avLst>
                </a:prstGeom>
                <a:solidFill>
                  <a:srgbClr val="FFD1FF"/>
                </a:solidFill>
                <a:ln w="6350"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146"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47"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Train</a:t>
                  </a:r>
                </a:p>
                <a:p>
                  <a:pPr algn="ctr"/>
                  <a:endParaRPr lang="en-US" sz="1400" b="1" dirty="0">
                    <a:latin typeface="Arial" pitchFamily="34" charset="0"/>
                    <a:cs typeface="Arial" pitchFamily="34" charset="0"/>
                  </a:endParaRPr>
                </a:p>
              </p:txBody>
            </p:sp>
            <p:sp>
              <p:nvSpPr>
                <p:cNvPr id="148" name="Rounded Rectangle 168"/>
                <p:cNvSpPr/>
                <p:nvPr/>
              </p:nvSpPr>
              <p:spPr bwMode="auto">
                <a:xfrm>
                  <a:off x="562429" y="357837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Tune</a:t>
                  </a:r>
                </a:p>
                <a:p>
                  <a:pPr algn="ctr"/>
                  <a:endParaRPr lang="en-US" sz="1200" b="1" dirty="0">
                    <a:latin typeface="Arial" pitchFamily="34" charset="0"/>
                    <a:cs typeface="Arial" pitchFamily="34" charset="0"/>
                  </a:endParaRPr>
                </a:p>
              </p:txBody>
            </p:sp>
            <p:sp>
              <p:nvSpPr>
                <p:cNvPr id="149" name="Rounded Rectangle 169"/>
                <p:cNvSpPr/>
                <p:nvPr/>
              </p:nvSpPr>
              <p:spPr bwMode="auto">
                <a:xfrm>
                  <a:off x="562429" y="498960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err="1">
                      <a:latin typeface="Arial" pitchFamily="34" charset="0"/>
                      <a:cs typeface="Arial" pitchFamily="34" charset="0"/>
                    </a:rPr>
                    <a:t>Visualise</a:t>
                  </a:r>
                  <a:endParaRPr lang="en-US" sz="1200" b="1" dirty="0">
                    <a:latin typeface="Arial" pitchFamily="34" charset="0"/>
                    <a:cs typeface="Arial" pitchFamily="34" charset="0"/>
                  </a:endParaRPr>
                </a:p>
              </p:txBody>
            </p:sp>
            <p:cxnSp>
              <p:nvCxnSpPr>
                <p:cNvPr id="150" name="Straight Connector 149"/>
                <p:cNvCxnSpPr/>
                <p:nvPr/>
              </p:nvCxnSpPr>
              <p:spPr>
                <a:xfrm flipV="1">
                  <a:off x="638629" y="3502461"/>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638629" y="4918685"/>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p:nvGrpSpPr>
          <p:grpSpPr>
            <a:xfrm>
              <a:off x="6654019" y="2933396"/>
              <a:ext cx="2106386" cy="993600"/>
              <a:chOff x="6654019" y="2933396"/>
              <a:chExt cx="2106386" cy="993600"/>
            </a:xfrm>
          </p:grpSpPr>
          <p:pic>
            <p:nvPicPr>
              <p:cNvPr id="162" name="Picture 1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54019" y="2933396"/>
                <a:ext cx="1452086" cy="785555"/>
              </a:xfrm>
              <a:prstGeom prst="rect">
                <a:avLst/>
              </a:prstGeom>
            </p:spPr>
          </p:pic>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75387" y="3327050"/>
                <a:ext cx="653752" cy="518916"/>
              </a:xfrm>
              <a:prstGeom prst="rect">
                <a:avLst/>
              </a:prstGeom>
            </p:spPr>
          </p:pic>
          <p:pic>
            <p:nvPicPr>
              <p:cNvPr id="166" name="Picture 165"/>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foregroundMark x1="25286" y1="75610" x2="25571" y2="66260"/>
                            <a14:foregroundMark x1="35714" y1="66870" x2="38286" y2="75203"/>
                            <a14:foregroundMark x1="46429" y1="67073" x2="46857" y2="73374"/>
                            <a14:foregroundMark x1="50571" y1="68089" x2="49571" y2="74797"/>
                            <a14:foregroundMark x1="60571" y1="65854" x2="60714" y2="71341"/>
                            <a14:foregroundMark x1="67429" y1="66667" x2="65286" y2="70935"/>
                            <a14:foregroundMark x1="74857" y1="77236" x2="74857" y2="77236"/>
                            <a14:foregroundMark x1="31286" y1="43089" x2="35000" y2="47764"/>
                            <a14:foregroundMark x1="36571" y1="38618" x2="37143" y2="42683"/>
                            <a14:backgroundMark x1="33286" y1="41057" x2="33286" y2="41057"/>
                            <a14:backgroundMark x1="32429" y1="38618" x2="32429" y2="38618"/>
                            <a14:backgroundMark x1="33429" y1="38211" x2="33429" y2="38211"/>
                            <a14:backgroundMark x1="34714" y1="35163" x2="34714" y2="35163"/>
                            <a14:backgroundMark x1="37000" y1="34553" x2="37000" y2="34553"/>
                            <a14:backgroundMark x1="38571" y1="32520" x2="38857" y2="32520"/>
                            <a14:backgroundMark x1="33286" y1="42073" x2="39286" y2="48171"/>
                            <a14:backgroundMark x1="38714" y1="38821" x2="41571" y2="43089"/>
                            <a14:backgroundMark x1="52286" y1="34553" x2="53000" y2="37602"/>
                            <a14:backgroundMark x1="55857" y1="46545" x2="51286" y2="49797"/>
                          </a14:backgroundRemoval>
                        </a14:imgEffect>
                      </a14:imgLayer>
                    </a14:imgProps>
                  </a:ext>
                  <a:ext uri="{28A0092B-C50C-407E-A947-70E740481C1C}">
                    <a14:useLocalDpi xmlns:a14="http://schemas.microsoft.com/office/drawing/2010/main" val="0"/>
                  </a:ext>
                </a:extLst>
              </a:blip>
              <a:stretch>
                <a:fillRect/>
              </a:stretch>
            </p:blipFill>
            <p:spPr>
              <a:xfrm>
                <a:off x="8174671" y="3515309"/>
                <a:ext cx="585734" cy="411687"/>
              </a:xfrm>
              <a:prstGeom prst="rect">
                <a:avLst/>
              </a:prstGeom>
            </p:spPr>
          </p:pic>
        </p:grpSp>
        <p:grpSp>
          <p:nvGrpSpPr>
            <p:cNvPr id="21" name="Group 20"/>
            <p:cNvGrpSpPr/>
            <p:nvPr/>
          </p:nvGrpSpPr>
          <p:grpSpPr>
            <a:xfrm>
              <a:off x="6658445" y="5646449"/>
              <a:ext cx="1904828" cy="830551"/>
              <a:chOff x="6658445" y="5646449"/>
              <a:chExt cx="1904828" cy="830551"/>
            </a:xfrm>
          </p:grpSpPr>
          <p:pic>
            <p:nvPicPr>
              <p:cNvPr id="172" name="Picture 17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08272" y="5667070"/>
                <a:ext cx="1397528" cy="809930"/>
              </a:xfrm>
              <a:prstGeom prst="rect">
                <a:avLst/>
              </a:prstGeom>
            </p:spPr>
          </p:pic>
          <p:pic>
            <p:nvPicPr>
              <p:cNvPr id="173" name="Picture 172"/>
              <p:cNvPicPr>
                <a:picLocks noChangeAspect="1"/>
              </p:cNvPicPr>
              <p:nvPr/>
            </p:nvPicPr>
            <p:blipFill>
              <a:blip r:embed="rId15"/>
              <a:stretch>
                <a:fillRect/>
              </a:stretch>
            </p:blipFill>
            <p:spPr>
              <a:xfrm>
                <a:off x="6658445" y="6019317"/>
                <a:ext cx="428155" cy="457683"/>
              </a:xfrm>
              <a:prstGeom prst="rect">
                <a:avLst/>
              </a:prstGeom>
            </p:spPr>
          </p:pic>
          <p:pic>
            <p:nvPicPr>
              <p:cNvPr id="174" name="Picture 173"/>
              <p:cNvPicPr>
                <a:picLocks noChangeAspect="1"/>
              </p:cNvPicPr>
              <p:nvPr/>
            </p:nvPicPr>
            <p:blipFill>
              <a:blip r:embed="rId16"/>
              <a:stretch>
                <a:fillRect/>
              </a:stretch>
            </p:blipFill>
            <p:spPr>
              <a:xfrm>
                <a:off x="8260627" y="5646449"/>
                <a:ext cx="302646" cy="372868"/>
              </a:xfrm>
              <a:prstGeom prst="rect">
                <a:avLst/>
              </a:prstGeom>
            </p:spPr>
          </p:pic>
        </p:grpSp>
        <p:grpSp>
          <p:nvGrpSpPr>
            <p:cNvPr id="19" name="Group 18"/>
            <p:cNvGrpSpPr/>
            <p:nvPr/>
          </p:nvGrpSpPr>
          <p:grpSpPr>
            <a:xfrm>
              <a:off x="6686281" y="4308971"/>
              <a:ext cx="1767865" cy="906496"/>
              <a:chOff x="6686281" y="4308971"/>
              <a:chExt cx="1767865" cy="906496"/>
            </a:xfrm>
          </p:grpSpPr>
          <p:pic>
            <p:nvPicPr>
              <p:cNvPr id="5" name="Picture 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686281" y="4308971"/>
                <a:ext cx="1072488" cy="906496"/>
              </a:xfrm>
              <a:prstGeom prst="rect">
                <a:avLst/>
              </a:prstGeom>
            </p:spPr>
          </p:pic>
          <p:pic>
            <p:nvPicPr>
              <p:cNvPr id="70" name="Picture 69" descr="graph3.png"/>
              <p:cNvPicPr>
                <a:picLocks noChangeAspect="1"/>
              </p:cNvPicPr>
              <p:nvPr/>
            </p:nvPicPr>
            <p:blipFill>
              <a:blip r:embed="rId18" cstate="print"/>
              <a:stretch>
                <a:fillRect/>
              </a:stretch>
            </p:blipFill>
            <p:spPr>
              <a:xfrm>
                <a:off x="7568441" y="4466062"/>
                <a:ext cx="885705" cy="565607"/>
              </a:xfrm>
              <a:prstGeom prst="rect">
                <a:avLst/>
              </a:prstGeom>
              <a:effectLst>
                <a:outerShdw blurRad="63500" dist="63500" dir="2700000" sx="95000" sy="95000" algn="tl" rotWithShape="0">
                  <a:prstClr val="black">
                    <a:alpha val="40000"/>
                  </a:prstClr>
                </a:outerShdw>
              </a:effectLst>
            </p:spPr>
          </p:pic>
        </p:grpSp>
      </p:grpSp>
      <p:grpSp>
        <p:nvGrpSpPr>
          <p:cNvPr id="17" name="Group 16"/>
          <p:cNvGrpSpPr/>
          <p:nvPr/>
        </p:nvGrpSpPr>
        <p:grpSpPr>
          <a:xfrm>
            <a:off x="3259003" y="1269642"/>
            <a:ext cx="2828502" cy="5435958"/>
            <a:chOff x="3259003" y="1269642"/>
            <a:chExt cx="2828502" cy="5435958"/>
          </a:xfrm>
        </p:grpSpPr>
        <p:grpSp>
          <p:nvGrpSpPr>
            <p:cNvPr id="13" name="Group 12"/>
            <p:cNvGrpSpPr/>
            <p:nvPr/>
          </p:nvGrpSpPr>
          <p:grpSpPr>
            <a:xfrm>
              <a:off x="3259003" y="1269642"/>
              <a:ext cx="2828502" cy="5435958"/>
              <a:chOff x="3259003" y="1269642"/>
              <a:chExt cx="2828502" cy="5435958"/>
            </a:xfrm>
          </p:grpSpPr>
          <p:sp>
            <p:nvSpPr>
              <p:cNvPr id="67" name="Chevron 66"/>
              <p:cNvSpPr/>
              <p:nvPr/>
            </p:nvSpPr>
            <p:spPr>
              <a:xfrm>
                <a:off x="3259003" y="1269642"/>
                <a:ext cx="2828502" cy="650423"/>
              </a:xfrm>
              <a:prstGeom prst="chevron">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latin typeface="Arial" pitchFamily="34" charset="0"/>
                    <a:cs typeface="Arial" pitchFamily="34" charset="0"/>
                  </a:rPr>
                  <a:t>Label and Preprocess Data</a:t>
                </a:r>
              </a:p>
            </p:txBody>
          </p:sp>
          <p:grpSp>
            <p:nvGrpSpPr>
              <p:cNvPr id="127" name="Group 52"/>
              <p:cNvGrpSpPr/>
              <p:nvPr/>
            </p:nvGrpSpPr>
            <p:grpSpPr>
              <a:xfrm>
                <a:off x="3380036" y="2259973"/>
                <a:ext cx="2438619" cy="4445627"/>
                <a:chOff x="445123" y="1913073"/>
                <a:chExt cx="1828800" cy="4348669"/>
              </a:xfrm>
            </p:grpSpPr>
            <p:sp>
              <p:nvSpPr>
                <p:cNvPr id="130" name="AutoShape 19"/>
                <p:cNvSpPr>
                  <a:spLocks noChangeArrowheads="1"/>
                </p:cNvSpPr>
                <p:nvPr/>
              </p:nvSpPr>
              <p:spPr bwMode="auto">
                <a:xfrm>
                  <a:off x="445123" y="1913073"/>
                  <a:ext cx="1828800" cy="4348669"/>
                </a:xfrm>
                <a:prstGeom prst="roundRect">
                  <a:avLst>
                    <a:gd name="adj" fmla="val 4692"/>
                  </a:avLst>
                </a:prstGeom>
                <a:solidFill>
                  <a:srgbClr val="FFD0C1"/>
                </a:solidFill>
                <a:ln w="6350"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31"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32"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Clean Data </a:t>
                  </a:r>
                </a:p>
                <a:p>
                  <a:pPr algn="ctr"/>
                  <a:endParaRPr lang="en-US" sz="1200" b="1" dirty="0">
                    <a:latin typeface="Arial" pitchFamily="34" charset="0"/>
                    <a:cs typeface="Arial" pitchFamily="34" charset="0"/>
                  </a:endParaRPr>
                </a:p>
              </p:txBody>
            </p:sp>
            <p:sp>
              <p:nvSpPr>
                <p:cNvPr id="133" name="Rounded Rectangle 168"/>
                <p:cNvSpPr/>
                <p:nvPr/>
              </p:nvSpPr>
              <p:spPr bwMode="auto">
                <a:xfrm>
                  <a:off x="562429" y="357837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Feature Engineering</a:t>
                  </a:r>
                </a:p>
              </p:txBody>
            </p:sp>
            <p:sp>
              <p:nvSpPr>
                <p:cNvPr id="134" name="Rounded Rectangle 169"/>
                <p:cNvSpPr/>
                <p:nvPr/>
              </p:nvSpPr>
              <p:spPr bwMode="auto">
                <a:xfrm>
                  <a:off x="562429" y="498960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Select Model</a:t>
                  </a:r>
                </a:p>
              </p:txBody>
            </p:sp>
            <p:cxnSp>
              <p:nvCxnSpPr>
                <p:cNvPr id="135" name="Straight Connector 134"/>
                <p:cNvCxnSpPr/>
                <p:nvPr/>
              </p:nvCxnSpPr>
              <p:spPr>
                <a:xfrm flipV="1">
                  <a:off x="638629" y="3502461"/>
                  <a:ext cx="1447800" cy="1371"/>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638629" y="4918685"/>
                  <a:ext cx="1447800" cy="1371"/>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pic>
          <p:nvPicPr>
            <p:cNvPr id="137" name="Picture 136"/>
            <p:cNvPicPr>
              <a:picLocks noChangeAspect="1"/>
            </p:cNvPicPr>
            <p:nvPr/>
          </p:nvPicPr>
          <p:blipFill>
            <a:blip r:embed="rId19"/>
            <a:stretch>
              <a:fillRect/>
            </a:stretch>
          </p:blipFill>
          <p:spPr>
            <a:xfrm>
              <a:off x="4004205" y="4305255"/>
              <a:ext cx="1168460" cy="876345"/>
            </a:xfrm>
            <a:prstGeom prst="rect">
              <a:avLst/>
            </a:prstGeom>
          </p:spPr>
        </p:pic>
        <p:grpSp>
          <p:nvGrpSpPr>
            <p:cNvPr id="138" name="Group 137"/>
            <p:cNvGrpSpPr/>
            <p:nvPr/>
          </p:nvGrpSpPr>
          <p:grpSpPr>
            <a:xfrm>
              <a:off x="3621666" y="2968295"/>
              <a:ext cx="1933141" cy="851016"/>
              <a:chOff x="3563710" y="2428044"/>
              <a:chExt cx="2100646" cy="924756"/>
            </a:xfrm>
          </p:grpSpPr>
          <p:pic>
            <p:nvPicPr>
              <p:cNvPr id="139" name="Picture 13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563710" y="2428044"/>
                <a:ext cx="625949" cy="834598"/>
              </a:xfrm>
              <a:prstGeom prst="rect">
                <a:avLst/>
              </a:prstGeom>
              <a:effectLst>
                <a:outerShdw blurRad="50800" dist="38100" dir="5400000" algn="t" rotWithShape="0">
                  <a:schemeClr val="bg1">
                    <a:lumMod val="65000"/>
                    <a:alpha val="40000"/>
                  </a:schemeClr>
                </a:outerShdw>
              </a:effectLst>
            </p:spPr>
          </p:pic>
          <p:pic>
            <p:nvPicPr>
              <p:cNvPr id="140" name="Picture 13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75693" y="2870950"/>
                <a:ext cx="724907" cy="481850"/>
              </a:xfrm>
              <a:prstGeom prst="rect">
                <a:avLst/>
              </a:prstGeom>
              <a:effectLst>
                <a:outerShdw blurRad="50800" dist="38100" dir="5400000" algn="t" rotWithShape="0">
                  <a:schemeClr val="bg1">
                    <a:lumMod val="50000"/>
                    <a:alpha val="40000"/>
                  </a:schemeClr>
                </a:outerShdw>
              </a:effectLst>
            </p:spPr>
          </p:pic>
          <p:pic>
            <p:nvPicPr>
              <p:cNvPr id="141" name="Picture 14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59273" y="2457022"/>
                <a:ext cx="905083" cy="601614"/>
              </a:xfrm>
              <a:prstGeom prst="rect">
                <a:avLst/>
              </a:prstGeom>
              <a:effectLst>
                <a:outerShdw blurRad="50800" dist="38100" dir="5400000" algn="t" rotWithShape="0">
                  <a:schemeClr val="bg1">
                    <a:lumMod val="50000"/>
                    <a:alpha val="40000"/>
                  </a:schemeClr>
                </a:outerShdw>
              </a:effectLst>
            </p:spPr>
          </p:pic>
        </p:grpSp>
        <p:pic>
          <p:nvPicPr>
            <p:cNvPr id="2" name="Picture 1"/>
            <p:cNvPicPr>
              <a:picLocks noChangeAspect="1"/>
            </p:cNvPicPr>
            <p:nvPr/>
          </p:nvPicPr>
          <p:blipFill>
            <a:blip r:embed="rId23"/>
            <a:stretch>
              <a:fillRect/>
            </a:stretch>
          </p:blipFill>
          <p:spPr>
            <a:xfrm>
              <a:off x="3768453" y="5889411"/>
              <a:ext cx="1740276" cy="515764"/>
            </a:xfrm>
            <a:prstGeom prst="rect">
              <a:avLst/>
            </a:prstGeom>
          </p:spPr>
        </p:pic>
      </p:grpSp>
      <p:grpSp>
        <p:nvGrpSpPr>
          <p:cNvPr id="24" name="Group 23"/>
          <p:cNvGrpSpPr/>
          <p:nvPr/>
        </p:nvGrpSpPr>
        <p:grpSpPr>
          <a:xfrm>
            <a:off x="9255252" y="1271016"/>
            <a:ext cx="2825496" cy="5434584"/>
            <a:chOff x="9255252" y="1271016"/>
            <a:chExt cx="2825496" cy="5434584"/>
          </a:xfrm>
        </p:grpSpPr>
        <p:grpSp>
          <p:nvGrpSpPr>
            <p:cNvPr id="15" name="Group 14"/>
            <p:cNvGrpSpPr/>
            <p:nvPr/>
          </p:nvGrpSpPr>
          <p:grpSpPr>
            <a:xfrm>
              <a:off x="9255252" y="1271016"/>
              <a:ext cx="2825496" cy="5434584"/>
              <a:chOff x="9255252" y="1271016"/>
              <a:chExt cx="2825496" cy="5434584"/>
            </a:xfrm>
          </p:grpSpPr>
          <p:sp>
            <p:nvSpPr>
              <p:cNvPr id="68" name="Chevron 67"/>
              <p:cNvSpPr/>
              <p:nvPr/>
            </p:nvSpPr>
            <p:spPr>
              <a:xfrm>
                <a:off x="9255252" y="1271016"/>
                <a:ext cx="2825496" cy="651383"/>
              </a:xfrm>
              <a:prstGeom prst="chevron">
                <a:avLst/>
              </a:prstGeom>
              <a:solidFill>
                <a:srgbClr val="178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latin typeface="Arial" pitchFamily="34" charset="0"/>
                    <a:cs typeface="Arial" pitchFamily="34" charset="0"/>
                  </a:rPr>
                  <a:t>Integrate Models with Systems</a:t>
                </a:r>
              </a:p>
            </p:txBody>
          </p:sp>
          <p:grpSp>
            <p:nvGrpSpPr>
              <p:cNvPr id="153" name="Group 52"/>
              <p:cNvGrpSpPr/>
              <p:nvPr/>
            </p:nvGrpSpPr>
            <p:grpSpPr>
              <a:xfrm>
                <a:off x="9380958" y="2259973"/>
                <a:ext cx="2438619" cy="4445627"/>
                <a:chOff x="445123" y="1913073"/>
                <a:chExt cx="1828800" cy="4348669"/>
              </a:xfrm>
              <a:effectLst/>
            </p:grpSpPr>
            <p:sp>
              <p:nvSpPr>
                <p:cNvPr id="155" name="AutoShape 19"/>
                <p:cNvSpPr>
                  <a:spLocks noChangeArrowheads="1"/>
                </p:cNvSpPr>
                <p:nvPr/>
              </p:nvSpPr>
              <p:spPr bwMode="auto">
                <a:xfrm>
                  <a:off x="445123" y="1913073"/>
                  <a:ext cx="1828800" cy="4348669"/>
                </a:xfrm>
                <a:prstGeom prst="roundRect">
                  <a:avLst>
                    <a:gd name="adj" fmla="val 4692"/>
                  </a:avLst>
                </a:prstGeom>
                <a:solidFill>
                  <a:srgbClr val="C3F5E4"/>
                </a:solidFill>
                <a:ln w="6350"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56"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57"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Desktop Apps </a:t>
                  </a:r>
                </a:p>
              </p:txBody>
            </p:sp>
            <p:sp>
              <p:nvSpPr>
                <p:cNvPr id="158" name="Rounded Rectangle 168"/>
                <p:cNvSpPr/>
                <p:nvPr/>
              </p:nvSpPr>
              <p:spPr bwMode="auto">
                <a:xfrm>
                  <a:off x="562429" y="357837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Web Based Systems </a:t>
                  </a:r>
                </a:p>
              </p:txBody>
            </p:sp>
            <p:sp>
              <p:nvSpPr>
                <p:cNvPr id="159" name="Rounded Rectangle 169"/>
                <p:cNvSpPr/>
                <p:nvPr/>
              </p:nvSpPr>
              <p:spPr bwMode="auto">
                <a:xfrm>
                  <a:off x="562429" y="498960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On Device</a:t>
                  </a:r>
                </a:p>
                <a:p>
                  <a:pPr algn="ctr"/>
                  <a:endParaRPr lang="en-US" sz="1200" b="1" dirty="0">
                    <a:latin typeface="Arial" pitchFamily="34" charset="0"/>
                    <a:cs typeface="Arial" pitchFamily="34" charset="0"/>
                  </a:endParaRPr>
                </a:p>
              </p:txBody>
            </p:sp>
            <p:cxnSp>
              <p:nvCxnSpPr>
                <p:cNvPr id="160" name="Straight Connector 159"/>
                <p:cNvCxnSpPr/>
                <p:nvPr/>
              </p:nvCxnSpPr>
              <p:spPr>
                <a:xfrm flipV="1">
                  <a:off x="638629" y="3502461"/>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38629" y="4918685"/>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pic>
          <p:nvPicPr>
            <p:cNvPr id="20" name="Picture 1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939866" y="4252587"/>
              <a:ext cx="1320802" cy="1005213"/>
            </a:xfrm>
            <a:prstGeom prst="rect">
              <a:avLst/>
            </a:prstGeom>
          </p:spPr>
        </p:pic>
        <p:grpSp>
          <p:nvGrpSpPr>
            <p:cNvPr id="175" name="Group 174"/>
            <p:cNvGrpSpPr/>
            <p:nvPr/>
          </p:nvGrpSpPr>
          <p:grpSpPr>
            <a:xfrm>
              <a:off x="10134600" y="5846034"/>
              <a:ext cx="913962" cy="630966"/>
              <a:chOff x="9891303" y="5623212"/>
              <a:chExt cx="913962" cy="630966"/>
            </a:xfrm>
          </p:grpSpPr>
          <p:pic>
            <p:nvPicPr>
              <p:cNvPr id="176" name="Picture 175" descr="car3.png"/>
              <p:cNvPicPr>
                <a:picLocks noChangeAspect="1"/>
              </p:cNvPicPr>
              <p:nvPr/>
            </p:nvPicPr>
            <p:blipFill>
              <a:blip r:embed="rId25" cstate="print">
                <a:duotone>
                  <a:prstClr val="black"/>
                  <a:srgbClr val="B4E6CD">
                    <a:tint val="45000"/>
                    <a:satMod val="400000"/>
                  </a:srgbClr>
                </a:duotone>
              </a:blip>
              <a:stretch>
                <a:fillRect/>
              </a:stretch>
            </p:blipFill>
            <p:spPr>
              <a:xfrm>
                <a:off x="9891303" y="5623213"/>
                <a:ext cx="418882" cy="271198"/>
              </a:xfrm>
              <a:prstGeom prst="rect">
                <a:avLst/>
              </a:prstGeom>
            </p:spPr>
          </p:pic>
          <p:pic>
            <p:nvPicPr>
              <p:cNvPr id="177" name="Picture 176" descr="car3.png"/>
              <p:cNvPicPr>
                <a:picLocks noChangeAspect="1"/>
              </p:cNvPicPr>
              <p:nvPr/>
            </p:nvPicPr>
            <p:blipFill>
              <a:blip r:embed="rId26" cstate="print">
                <a:duotone>
                  <a:prstClr val="black"/>
                  <a:srgbClr val="B4E6CD">
                    <a:tint val="45000"/>
                    <a:satMod val="400000"/>
                  </a:srgbClr>
                </a:duotone>
              </a:blip>
              <a:stretch>
                <a:fillRect/>
              </a:stretch>
            </p:blipFill>
            <p:spPr>
              <a:xfrm>
                <a:off x="9892607" y="5983588"/>
                <a:ext cx="417578" cy="270590"/>
              </a:xfrm>
              <a:prstGeom prst="rect">
                <a:avLst/>
              </a:prstGeom>
            </p:spPr>
          </p:pic>
          <p:pic>
            <p:nvPicPr>
              <p:cNvPr id="180" name="Picture 179" descr="car3.png"/>
              <p:cNvPicPr>
                <a:picLocks noChangeAspect="1"/>
              </p:cNvPicPr>
              <p:nvPr/>
            </p:nvPicPr>
            <p:blipFill>
              <a:blip r:embed="rId27" cstate="print">
                <a:duotone>
                  <a:prstClr val="black"/>
                  <a:srgbClr val="B4E6CD">
                    <a:tint val="45000"/>
                    <a:satMod val="400000"/>
                  </a:srgbClr>
                </a:duotone>
              </a:blip>
              <a:stretch>
                <a:fillRect/>
              </a:stretch>
            </p:blipFill>
            <p:spPr>
              <a:xfrm>
                <a:off x="10388117" y="5983250"/>
                <a:ext cx="417148" cy="270839"/>
              </a:xfrm>
              <a:prstGeom prst="rect">
                <a:avLst/>
              </a:prstGeom>
            </p:spPr>
          </p:pic>
          <p:pic>
            <p:nvPicPr>
              <p:cNvPr id="181" name="Picture 180" descr="car3.png"/>
              <p:cNvPicPr>
                <a:picLocks noChangeAspect="1"/>
              </p:cNvPicPr>
              <p:nvPr/>
            </p:nvPicPr>
            <p:blipFill>
              <a:blip r:embed="rId28" cstate="print">
                <a:duotone>
                  <a:prstClr val="black"/>
                  <a:srgbClr val="B4E6CD">
                    <a:tint val="45000"/>
                    <a:satMod val="400000"/>
                  </a:srgbClr>
                </a:duotone>
              </a:blip>
              <a:stretch>
                <a:fillRect/>
              </a:stretch>
            </p:blipFill>
            <p:spPr>
              <a:xfrm>
                <a:off x="10386385" y="5623212"/>
                <a:ext cx="418880" cy="271197"/>
              </a:xfrm>
              <a:prstGeom prst="rect">
                <a:avLst/>
              </a:prstGeom>
            </p:spPr>
          </p:pic>
        </p:grpSp>
        <p:grpSp>
          <p:nvGrpSpPr>
            <p:cNvPr id="23" name="Group 22"/>
            <p:cNvGrpSpPr/>
            <p:nvPr/>
          </p:nvGrpSpPr>
          <p:grpSpPr>
            <a:xfrm>
              <a:off x="9616142" y="2487502"/>
              <a:ext cx="1783405" cy="1329465"/>
              <a:chOff x="9616142" y="2487502"/>
              <a:chExt cx="1783405" cy="1329465"/>
            </a:xfrm>
          </p:grpSpPr>
          <p:pic>
            <p:nvPicPr>
              <p:cNvPr id="11" name="Picture 10"/>
              <p:cNvPicPr>
                <a:picLocks noChangeAspect="1"/>
              </p:cNvPicPr>
              <p:nvPr/>
            </p:nvPicPr>
            <p:blipFill>
              <a:blip r:embed="rId29" cstate="print">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16142" y="2487502"/>
                <a:ext cx="1432420" cy="1329465"/>
              </a:xfrm>
              <a:prstGeom prst="rect">
                <a:avLst/>
              </a:prstGeom>
            </p:spPr>
          </p:pic>
          <p:pic>
            <p:nvPicPr>
              <p:cNvPr id="74" name="Picture 73" descr="graph3.png"/>
              <p:cNvPicPr>
                <a:picLocks noChangeAspect="1"/>
              </p:cNvPicPr>
              <p:nvPr/>
            </p:nvPicPr>
            <p:blipFill>
              <a:blip r:embed="rId31" cstate="print"/>
              <a:stretch>
                <a:fillRect/>
              </a:stretch>
            </p:blipFill>
            <p:spPr>
              <a:xfrm>
                <a:off x="10485585" y="3102686"/>
                <a:ext cx="913962" cy="672774"/>
              </a:xfrm>
              <a:prstGeom prst="rect">
                <a:avLst/>
              </a:prstGeom>
              <a:effectLst>
                <a:outerShdw blurRad="63500" dist="63500" dir="2700000" sx="95000" sy="95000" algn="tl" rotWithShape="0">
                  <a:prstClr val="black">
                    <a:alpha val="40000"/>
                  </a:prstClr>
                </a:outerShdw>
              </a:effectLst>
            </p:spPr>
          </p:pic>
        </p:grpSp>
      </p:grpSp>
      <p:sp>
        <p:nvSpPr>
          <p:cNvPr id="12" name="Arrow: Left-Right 11"/>
          <p:cNvSpPr/>
          <p:nvPr/>
        </p:nvSpPr>
        <p:spPr>
          <a:xfrm>
            <a:off x="2813845" y="4342007"/>
            <a:ext cx="566048" cy="269966"/>
          </a:xfrm>
          <a:prstGeom prst="leftRight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1" name="Arrow: Left-Right 80"/>
          <p:cNvSpPr/>
          <p:nvPr/>
        </p:nvSpPr>
        <p:spPr>
          <a:xfrm>
            <a:off x="5822775" y="4342007"/>
            <a:ext cx="566048" cy="269966"/>
          </a:xfrm>
          <a:prstGeom prst="leftRight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2" name="Arrow: Left-Right 81"/>
          <p:cNvSpPr/>
          <p:nvPr/>
        </p:nvSpPr>
        <p:spPr>
          <a:xfrm>
            <a:off x="8834438" y="4342007"/>
            <a:ext cx="546520" cy="269966"/>
          </a:xfrm>
          <a:prstGeom prst="leftRight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4446725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anim calcmode="lin" valueType="num">
                                      <p:cBhvr>
                                        <p:cTn id="33" dur="500" fill="hold"/>
                                        <p:tgtEl>
                                          <p:spTgt spid="81"/>
                                        </p:tgtEl>
                                        <p:attrNameLst>
                                          <p:attrName>ppt_x</p:attrName>
                                        </p:attrNameLst>
                                      </p:cBhvr>
                                      <p:tavLst>
                                        <p:tav tm="0">
                                          <p:val>
                                            <p:strVal val="#ppt_x"/>
                                          </p:val>
                                        </p:tav>
                                        <p:tav tm="100000">
                                          <p:val>
                                            <p:strVal val="#ppt_x"/>
                                          </p:val>
                                        </p:tav>
                                      </p:tavLst>
                                    </p:anim>
                                    <p:anim calcmode="lin" valueType="num">
                                      <p:cBhvr>
                                        <p:cTn id="34" dur="500" fill="hold"/>
                                        <p:tgtEl>
                                          <p:spTgt spid="8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anim calcmode="lin" valueType="num">
                                      <p:cBhvr>
                                        <p:cTn id="38" dur="500" fill="hold"/>
                                        <p:tgtEl>
                                          <p:spTgt spid="82"/>
                                        </p:tgtEl>
                                        <p:attrNameLst>
                                          <p:attrName>ppt_x</p:attrName>
                                        </p:attrNameLst>
                                      </p:cBhvr>
                                      <p:tavLst>
                                        <p:tav tm="0">
                                          <p:val>
                                            <p:strVal val="#ppt_x"/>
                                          </p:val>
                                        </p:tav>
                                        <p:tav tm="100000">
                                          <p:val>
                                            <p:strVal val="#ppt_x"/>
                                          </p:val>
                                        </p:tav>
                                      </p:tavLst>
                                    </p:anim>
                                    <p:anim calcmode="lin" valueType="num">
                                      <p:cBhvr>
                                        <p:cTn id="39" dur="5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1" grpId="0" animBg="1"/>
      <p:bldP spid="8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1608F220-6FE1-4D08-999A-A514974ACCA6}"/>
              </a:ext>
            </a:extLst>
          </p:cNvPr>
          <p:cNvPicPr>
            <a:picLocks noChangeAspect="1"/>
          </p:cNvPicPr>
          <p:nvPr/>
        </p:nvPicPr>
        <p:blipFill>
          <a:blip r:embed="rId3"/>
          <a:stretch>
            <a:fillRect/>
          </a:stretch>
        </p:blipFill>
        <p:spPr>
          <a:xfrm>
            <a:off x="3393649" y="1381023"/>
            <a:ext cx="5525287" cy="5241306"/>
          </a:xfrm>
          <a:prstGeom prst="rect">
            <a:avLst/>
          </a:prstGeom>
        </p:spPr>
      </p:pic>
      <p:sp>
        <p:nvSpPr>
          <p:cNvPr id="4" name="Title 1">
            <a:extLst>
              <a:ext uri="{FF2B5EF4-FFF2-40B4-BE49-F238E27FC236}">
                <a16:creationId xmlns:a16="http://schemas.microsoft.com/office/drawing/2014/main" id="{4AEF9D7F-426E-48B9-8C13-C0358DE2DF2A}"/>
              </a:ext>
            </a:extLst>
          </p:cNvPr>
          <p:cNvSpPr>
            <a:spLocks noGrp="1"/>
          </p:cNvSpPr>
          <p:nvPr>
            <p:ph type="title"/>
          </p:nvPr>
        </p:nvSpPr>
        <p:spPr>
          <a:xfrm>
            <a:off x="623175" y="459876"/>
            <a:ext cx="10716379" cy="532080"/>
          </a:xfrm>
        </p:spPr>
        <p:txBody>
          <a:bodyPr/>
          <a:lstStyle/>
          <a:p>
            <a:r>
              <a:rPr lang="en-US" dirty="0">
                <a:solidFill>
                  <a:srgbClr val="125687"/>
                </a:solidFill>
              </a:rPr>
              <a:t>More Resources - Learn Deep Learning for free</a:t>
            </a:r>
            <a:endParaRPr lang="en-US" dirty="0"/>
          </a:p>
        </p:txBody>
      </p:sp>
    </p:spTree>
    <p:extLst>
      <p:ext uri="{BB962C8B-B14F-4D97-AF65-F5344CB8AC3E}">
        <p14:creationId xmlns:p14="http://schemas.microsoft.com/office/powerpoint/2010/main" val="3075408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solidFill>
                  <a:schemeClr val="bg1"/>
                </a:solidFill>
              </a:rPr>
              <a:t>MathWorks       </a:t>
            </a:r>
            <a:r>
              <a:rPr lang="en-US" b="1" dirty="0"/>
              <a:t> can help you do Deep Learning</a:t>
            </a:r>
          </a:p>
        </p:txBody>
      </p:sp>
      <p:sp>
        <p:nvSpPr>
          <p:cNvPr id="3" name="Content Placeholder 2"/>
          <p:cNvSpPr>
            <a:spLocks noGrp="1"/>
          </p:cNvSpPr>
          <p:nvPr>
            <p:ph sz="half" idx="1"/>
          </p:nvPr>
        </p:nvSpPr>
        <p:spPr>
          <a:xfrm>
            <a:off x="609602" y="2120153"/>
            <a:ext cx="5181600" cy="4128246"/>
          </a:xfrm>
        </p:spPr>
        <p:txBody>
          <a:bodyPr/>
          <a:lstStyle/>
          <a:p>
            <a:r>
              <a:rPr lang="en-US" b="1" dirty="0">
                <a:latin typeface="Malgun Gothic" panose="020B0503020000020004" pitchFamily="34" charset="-127"/>
                <a:ea typeface="Malgun Gothic" panose="020B0503020000020004" pitchFamily="34" charset="-127"/>
              </a:rPr>
              <a:t>Guided evaluations with a MathWorks deep learning engineer</a:t>
            </a:r>
          </a:p>
          <a:p>
            <a:r>
              <a:rPr lang="en-US" dirty="0">
                <a:latin typeface="Malgun Gothic" panose="020B0503020000020004" pitchFamily="34" charset="-127"/>
                <a:ea typeface="Malgun Gothic" panose="020B0503020000020004" pitchFamily="34" charset="-127"/>
              </a:rPr>
              <a:t>Proof-of-concept projects</a:t>
            </a:r>
          </a:p>
          <a:p>
            <a:r>
              <a:rPr lang="en-US" b="1" dirty="0">
                <a:latin typeface="Malgun Gothic" panose="020B0503020000020004" pitchFamily="34" charset="-127"/>
                <a:ea typeface="Malgun Gothic" panose="020B0503020000020004" pitchFamily="34" charset="-127"/>
              </a:rPr>
              <a:t>FREE online Deep learning ramp up</a:t>
            </a:r>
          </a:p>
          <a:p>
            <a:r>
              <a:rPr lang="en-US" dirty="0">
                <a:latin typeface="Malgun Gothic" panose="020B0503020000020004" pitchFamily="34" charset="-127"/>
                <a:ea typeface="Malgun Gothic" panose="020B0503020000020004" pitchFamily="34" charset="-127"/>
              </a:rPr>
              <a:t>Seminars and technical deep dives</a:t>
            </a:r>
          </a:p>
          <a:p>
            <a:r>
              <a:rPr lang="en-US" dirty="0">
                <a:latin typeface="Malgun Gothic" panose="020B0503020000020004" pitchFamily="34" charset="-127"/>
                <a:ea typeface="Malgun Gothic" panose="020B0503020000020004" pitchFamily="34" charset="-127"/>
              </a:rPr>
              <a:t>Documentation and user community</a:t>
            </a:r>
          </a:p>
        </p:txBody>
      </p:sp>
      <p:sp>
        <p:nvSpPr>
          <p:cNvPr id="7" name="Content Placeholder 6"/>
          <p:cNvSpPr>
            <a:spLocks noGrp="1"/>
          </p:cNvSpPr>
          <p:nvPr>
            <p:ph sz="half" idx="2"/>
          </p:nvPr>
        </p:nvSpPr>
        <p:spPr>
          <a:xfrm>
            <a:off x="6197602" y="2120153"/>
            <a:ext cx="5181600" cy="3495339"/>
          </a:xfrm>
        </p:spPr>
        <p:txBody>
          <a:bodyPr/>
          <a:lstStyle/>
          <a:p>
            <a:r>
              <a:rPr lang="en-US" dirty="0">
                <a:latin typeface="Malgun Gothic" panose="020B0503020000020004" pitchFamily="34" charset="-127"/>
                <a:ea typeface="Malgun Gothic" panose="020B0503020000020004" pitchFamily="34" charset="-127"/>
              </a:rPr>
              <a:t>Consulting services</a:t>
            </a:r>
          </a:p>
          <a:p>
            <a:r>
              <a:rPr lang="en-US" dirty="0">
                <a:latin typeface="Malgun Gothic" panose="020B0503020000020004" pitchFamily="34" charset="-127"/>
                <a:ea typeface="Malgun Gothic" panose="020B0503020000020004" pitchFamily="34" charset="-127"/>
              </a:rPr>
              <a:t>Training courses</a:t>
            </a:r>
          </a:p>
          <a:p>
            <a:r>
              <a:rPr lang="en-US" dirty="0">
                <a:latin typeface="Malgun Gothic" panose="020B0503020000020004" pitchFamily="34" charset="-127"/>
                <a:ea typeface="Malgun Gothic" panose="020B0503020000020004" pitchFamily="34" charset="-127"/>
              </a:rPr>
              <a:t>Technical support</a:t>
            </a:r>
          </a:p>
          <a:p>
            <a:r>
              <a:rPr lang="en-US" dirty="0">
                <a:latin typeface="Malgun Gothic" panose="020B0503020000020004" pitchFamily="34" charset="-127"/>
                <a:ea typeface="Malgun Gothic" panose="020B0503020000020004" pitchFamily="34" charset="-127"/>
              </a:rPr>
              <a:t>Advanced customer support</a:t>
            </a:r>
          </a:p>
          <a:p>
            <a:r>
              <a:rPr lang="en-US" dirty="0">
                <a:latin typeface="Malgun Gothic" panose="020B0503020000020004" pitchFamily="34" charset="-127"/>
                <a:ea typeface="Malgun Gothic" panose="020B0503020000020004" pitchFamily="34" charset="-127"/>
              </a:rPr>
              <a:t>Installation, enterprise, and cloud  deployment</a:t>
            </a:r>
          </a:p>
          <a:p>
            <a:r>
              <a:rPr lang="en-US" dirty="0">
                <a:latin typeface="Malgun Gothic" panose="020B0503020000020004" pitchFamily="34" charset="-127"/>
                <a:ea typeface="Malgun Gothic" panose="020B0503020000020004" pitchFamily="34" charset="-127"/>
                <a:hlinkClick r:id="rId2"/>
              </a:rPr>
              <a:t>Deep Learning: Top 7 Ways to </a:t>
            </a:r>
            <a:br>
              <a:rPr lang="en-US" dirty="0">
                <a:latin typeface="Malgun Gothic" panose="020B0503020000020004" pitchFamily="34" charset="-127"/>
                <a:ea typeface="Malgun Gothic" panose="020B0503020000020004" pitchFamily="34" charset="-127"/>
                <a:hlinkClick r:id="rId2"/>
              </a:rPr>
            </a:br>
            <a:r>
              <a:rPr lang="en-US" dirty="0">
                <a:latin typeface="Malgun Gothic" panose="020B0503020000020004" pitchFamily="34" charset="-127"/>
                <a:ea typeface="Malgun Gothic" panose="020B0503020000020004" pitchFamily="34" charset="-127"/>
                <a:hlinkClick r:id="rId2"/>
              </a:rPr>
              <a:t>Get Started with MATLAB</a:t>
            </a:r>
            <a:endParaRPr lang="en-US" dirty="0">
              <a:latin typeface="Malgun Gothic" panose="020B0503020000020004" pitchFamily="34" charset="-127"/>
              <a:ea typeface="Malgun Gothic" panose="020B0503020000020004" pitchFamily="34" charset="-127"/>
            </a:endParaRP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792" y="435549"/>
            <a:ext cx="3491306" cy="694004"/>
          </a:xfrm>
          <a:prstGeom prst="rect">
            <a:avLst/>
          </a:prstGeom>
        </p:spPr>
      </p:pic>
      <p:sp>
        <p:nvSpPr>
          <p:cNvPr id="8" name="TextBox 7"/>
          <p:cNvSpPr txBox="1"/>
          <p:nvPr/>
        </p:nvSpPr>
        <p:spPr>
          <a:xfrm>
            <a:off x="948247" y="1447800"/>
            <a:ext cx="4047894" cy="523220"/>
          </a:xfrm>
          <a:prstGeom prst="rect">
            <a:avLst/>
          </a:prstGeom>
          <a:noFill/>
        </p:spPr>
        <p:txBody>
          <a:bodyPr wrap="square" rtlCol="0">
            <a:spAutoFit/>
          </a:bodyPr>
          <a:lstStyle/>
          <a:p>
            <a:r>
              <a:rPr lang="en-US" sz="2800" b="1" dirty="0">
                <a:solidFill>
                  <a:srgbClr val="024C84"/>
                </a:solidFill>
                <a:latin typeface="Malgun Gothic" panose="020B0503020000020004" pitchFamily="34" charset="-127"/>
                <a:ea typeface="Malgun Gothic" panose="020B0503020000020004" pitchFamily="34" charset="-127"/>
                <a:cs typeface="Arial" pitchFamily="34" charset="0"/>
              </a:rPr>
              <a:t>Free resources</a:t>
            </a:r>
          </a:p>
        </p:txBody>
      </p:sp>
      <p:sp>
        <p:nvSpPr>
          <p:cNvPr id="10" name="TextBox 9"/>
          <p:cNvSpPr txBox="1"/>
          <p:nvPr/>
        </p:nvSpPr>
        <p:spPr>
          <a:xfrm>
            <a:off x="6540650" y="1447800"/>
            <a:ext cx="4604272" cy="523220"/>
          </a:xfrm>
          <a:prstGeom prst="rect">
            <a:avLst/>
          </a:prstGeom>
          <a:noFill/>
        </p:spPr>
        <p:txBody>
          <a:bodyPr wrap="square" rtlCol="0">
            <a:spAutoFit/>
          </a:bodyPr>
          <a:lstStyle/>
          <a:p>
            <a:r>
              <a:rPr lang="en-US" sz="2800" b="1" dirty="0">
                <a:solidFill>
                  <a:srgbClr val="0D78C9"/>
                </a:solidFill>
                <a:latin typeface="Malgun Gothic" panose="020B0503020000020004" pitchFamily="34" charset="-127"/>
                <a:ea typeface="Malgun Gothic" panose="020B0503020000020004" pitchFamily="34" charset="-127"/>
                <a:cs typeface="Arial" pitchFamily="34" charset="0"/>
              </a:rPr>
              <a:t>Other options</a:t>
            </a:r>
          </a:p>
        </p:txBody>
      </p:sp>
    </p:spTree>
    <p:extLst>
      <p:ext uri="{BB962C8B-B14F-4D97-AF65-F5344CB8AC3E}">
        <p14:creationId xmlns:p14="http://schemas.microsoft.com/office/powerpoint/2010/main" val="3634922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Artificial Intelligence is Everywhere</a:t>
            </a:r>
          </a:p>
        </p:txBody>
      </p:sp>
      <p:sp>
        <p:nvSpPr>
          <p:cNvPr id="5" name="Content Placeholder 4"/>
          <p:cNvSpPr>
            <a:spLocks noGrp="1"/>
          </p:cNvSpPr>
          <p:nvPr>
            <p:ph idx="1"/>
          </p:nvPr>
        </p:nvSpPr>
        <p:spPr>
          <a:xfrm>
            <a:off x="650426" y="1837150"/>
            <a:ext cx="10742957" cy="4648200"/>
          </a:xfrm>
        </p:spPr>
        <p:txBody>
          <a:bodyPr/>
          <a:lstStyle/>
          <a:p>
            <a:r>
              <a:rPr lang="en-US" sz="2800" dirty="0"/>
              <a:t>Image Recognition</a:t>
            </a:r>
          </a:p>
          <a:p>
            <a:r>
              <a:rPr lang="en-US" sz="2800" dirty="0"/>
              <a:t>Speech Recognition</a:t>
            </a:r>
          </a:p>
          <a:p>
            <a:r>
              <a:rPr lang="en-US" sz="2800" dirty="0"/>
              <a:t>Stock Prediction</a:t>
            </a:r>
          </a:p>
          <a:p>
            <a:r>
              <a:rPr lang="en-US" sz="2800" dirty="0"/>
              <a:t>Medical Diagnosis</a:t>
            </a:r>
          </a:p>
          <a:p>
            <a:r>
              <a:rPr lang="en-US" sz="2800" dirty="0"/>
              <a:t>Data Analytics</a:t>
            </a:r>
          </a:p>
          <a:p>
            <a:r>
              <a:rPr lang="en-US" sz="2800" dirty="0"/>
              <a:t>Robotics</a:t>
            </a:r>
          </a:p>
          <a:p>
            <a:r>
              <a:rPr lang="en-US" sz="2800" dirty="0"/>
              <a:t>and more…</a:t>
            </a:r>
          </a:p>
          <a:p>
            <a:endParaRPr lang="en-US" sz="2660" dirty="0"/>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10" y="1353195"/>
            <a:ext cx="2078589" cy="1543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9588" y="3048944"/>
            <a:ext cx="1966543" cy="162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9588" y="4797208"/>
            <a:ext cx="1966543" cy="144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7868" y="3048944"/>
            <a:ext cx="2092629" cy="162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p:cNvPicPr>
            <a:picLocks noChangeAspect="1" noChangeArrowheads="1"/>
          </p:cNvPicPr>
          <p:nvPr/>
        </p:nvPicPr>
        <p:blipFill>
          <a:blip r:embed="rId7" cstate="print"/>
          <a:srcRect l="7110" t="12313" r="40246" b="21906"/>
          <a:stretch>
            <a:fillRect/>
          </a:stretch>
        </p:blipFill>
        <p:spPr bwMode="auto">
          <a:xfrm>
            <a:off x="7124710" y="4797208"/>
            <a:ext cx="2078588" cy="1443871"/>
          </a:xfrm>
          <a:prstGeom prst="rect">
            <a:avLst/>
          </a:prstGeom>
          <a:noFill/>
          <a:ln w="9525">
            <a:noFill/>
            <a:miter lim="800000"/>
            <a:headEnd/>
            <a:tailEnd/>
          </a:ln>
        </p:spPr>
      </p:pic>
      <p:pic>
        <p:nvPicPr>
          <p:cNvPr id="27" name="Picture 13"/>
          <p:cNvPicPr>
            <a:picLocks noChangeAspect="1" noChangeArrowheads="1"/>
          </p:cNvPicPr>
          <p:nvPr/>
        </p:nvPicPr>
        <p:blipFill>
          <a:blip r:embed="rId8" cstate="print"/>
          <a:srcRect r="38251"/>
          <a:stretch>
            <a:fillRect/>
          </a:stretch>
        </p:blipFill>
        <p:spPr bwMode="auto">
          <a:xfrm>
            <a:off x="4879815" y="4797207"/>
            <a:ext cx="2020485" cy="1444218"/>
          </a:xfrm>
          <a:prstGeom prst="rect">
            <a:avLst/>
          </a:prstGeom>
          <a:noFill/>
          <a:ln w="9525">
            <a:noFill/>
            <a:miter lim="800000"/>
            <a:headEnd/>
            <a:tailEnd/>
          </a:ln>
        </p:spPr>
      </p:pic>
      <p:pic>
        <p:nvPicPr>
          <p:cNvPr id="28" name="Picture 7"/>
          <p:cNvPicPr>
            <a:picLocks noChangeAspect="1" noChangeArrowheads="1"/>
          </p:cNvPicPr>
          <p:nvPr/>
        </p:nvPicPr>
        <p:blipFill>
          <a:blip r:embed="rId9" cstate="print"/>
          <a:srcRect l="10000" r="12708"/>
          <a:stretch>
            <a:fillRect/>
          </a:stretch>
        </p:blipFill>
        <p:spPr bwMode="auto">
          <a:xfrm>
            <a:off x="9399588" y="1357212"/>
            <a:ext cx="1966543" cy="1539708"/>
          </a:xfrm>
          <a:prstGeom prst="rect">
            <a:avLst/>
          </a:prstGeom>
          <a:noFill/>
          <a:ln w="9525">
            <a:noFill/>
            <a:miter lim="800000"/>
            <a:headEnd/>
            <a:tailEnd/>
          </a:ln>
        </p:spPr>
      </p:pic>
      <p:pic>
        <p:nvPicPr>
          <p:cNvPr id="19" name="Picture 11"/>
          <p:cNvPicPr>
            <a:picLocks noChangeAspect="1" noChangeArrowheads="1"/>
          </p:cNvPicPr>
          <p:nvPr/>
        </p:nvPicPr>
        <p:blipFill>
          <a:blip r:embed="rId10" cstate="email"/>
          <a:srcRect/>
          <a:stretch>
            <a:fillRect/>
          </a:stretch>
        </p:blipFill>
        <p:spPr bwMode="auto">
          <a:xfrm>
            <a:off x="4879817" y="3048944"/>
            <a:ext cx="2020484" cy="1620537"/>
          </a:xfrm>
          <a:prstGeom prst="rect">
            <a:avLst/>
          </a:prstGeom>
          <a:noFill/>
          <a:ln w="9525">
            <a:noFill/>
            <a:miter lim="800000"/>
            <a:headEnd/>
            <a:tailEnd/>
          </a:ln>
        </p:spPr>
      </p:pic>
      <p:sp>
        <p:nvSpPr>
          <p:cNvPr id="3" name="TextBox 2"/>
          <p:cNvSpPr txBox="1"/>
          <p:nvPr/>
        </p:nvSpPr>
        <p:spPr>
          <a:xfrm>
            <a:off x="5396263" y="1837150"/>
            <a:ext cx="987586" cy="400110"/>
          </a:xfrm>
          <a:prstGeom prst="rect">
            <a:avLst/>
          </a:prstGeom>
          <a:noFill/>
        </p:spPr>
        <p:txBody>
          <a:bodyPr wrap="square" rtlCol="0">
            <a:spAutoFit/>
          </a:bodyPr>
          <a:lstStyle/>
          <a:p>
            <a:r>
              <a:rPr lang="en-US" sz="2000" dirty="0">
                <a:latin typeface="Arial" pitchFamily="34" charset="0"/>
                <a:cs typeface="Arial" pitchFamily="34" charset="0"/>
              </a:rPr>
              <a:t>[TBD]</a:t>
            </a:r>
          </a:p>
        </p:txBody>
      </p:sp>
      <p:pic>
        <p:nvPicPr>
          <p:cNvPr id="17" name="Picture 16"/>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4876456" y="1366881"/>
            <a:ext cx="2075688" cy="1545336"/>
          </a:xfrm>
          <a:prstGeom prst="rect">
            <a:avLst/>
          </a:prstGeom>
        </p:spPr>
      </p:pic>
    </p:spTree>
    <p:extLst>
      <p:ext uri="{BB962C8B-B14F-4D97-AF65-F5344CB8AC3E}">
        <p14:creationId xmlns:p14="http://schemas.microsoft.com/office/powerpoint/2010/main" val="3050445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17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wired.com/photos/5a6fc124231fe17ae932acec/master/w_2400,c_limit/DriverlessCarComputers-614262140.jpg">
            <a:extLst>
              <a:ext uri="{FF2B5EF4-FFF2-40B4-BE49-F238E27FC236}">
                <a16:creationId xmlns:a16="http://schemas.microsoft.com/office/drawing/2014/main" id="{3177A591-36A1-486C-BFC9-4B57F7FAB2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21832" y="1381139"/>
            <a:ext cx="5526881" cy="414516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3">
            <a:extLst>
              <a:ext uri="{FF2B5EF4-FFF2-40B4-BE49-F238E27FC236}">
                <a16:creationId xmlns:a16="http://schemas.microsoft.com/office/drawing/2014/main" id="{86FE5296-8C0D-4546-B107-208EFEDE028E}"/>
              </a:ext>
            </a:extLst>
          </p:cNvPr>
          <p:cNvSpPr txBox="1">
            <a:spLocks/>
          </p:cNvSpPr>
          <p:nvPr/>
        </p:nvSpPr>
        <p:spPr>
          <a:xfrm>
            <a:off x="609602" y="457200"/>
            <a:ext cx="10769600" cy="990600"/>
          </a:xfrm>
          <a:prstGeom prst="rect">
            <a:avLst/>
          </a:prstGeom>
        </p:spPr>
        <p:txBody>
          <a:bodyPr/>
          <a:lst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a:lstStyle>
          <a:p>
            <a:r>
              <a:rPr lang="en-US" dirty="0"/>
              <a:t>What's in the trunk (aka boot) of an autonomous vehicle?</a:t>
            </a:r>
          </a:p>
        </p:txBody>
      </p:sp>
      <p:sp>
        <p:nvSpPr>
          <p:cNvPr id="7" name="Content Placeholder 4">
            <a:extLst>
              <a:ext uri="{FF2B5EF4-FFF2-40B4-BE49-F238E27FC236}">
                <a16:creationId xmlns:a16="http://schemas.microsoft.com/office/drawing/2014/main" id="{28AE5414-BCA1-4085-8A20-C2EF04440372}"/>
              </a:ext>
            </a:extLst>
          </p:cNvPr>
          <p:cNvSpPr txBox="1">
            <a:spLocks/>
          </p:cNvSpPr>
          <p:nvPr/>
        </p:nvSpPr>
        <p:spPr>
          <a:xfrm>
            <a:off x="650426" y="5722144"/>
            <a:ext cx="10742957" cy="763206"/>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algn="ctr" fontAlgn="base"/>
            <a:r>
              <a:rPr lang="en-AU" cap="all" dirty="0">
                <a:hlinkClick r:id="rId3"/>
              </a:rPr>
              <a:t>SELF-DRIVING CARS USE CRAZY AMOUNTS OF POWER, AND IT'S BECOMING A PROBLEM – Wired 6/2/2018</a:t>
            </a:r>
            <a:endParaRPr lang="en-AU" cap="all" dirty="0"/>
          </a:p>
          <a:p>
            <a:pPr algn="ctr"/>
            <a:endParaRPr lang="en-US" sz="2660" dirty="0"/>
          </a:p>
        </p:txBody>
      </p:sp>
    </p:spTree>
    <p:extLst>
      <p:ext uri="{BB962C8B-B14F-4D97-AF65-F5344CB8AC3E}">
        <p14:creationId xmlns:p14="http://schemas.microsoft.com/office/powerpoint/2010/main" val="29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AU" dirty="0"/>
              <a:t>Deep Learning - end to end product development</a:t>
            </a:r>
            <a:endParaRPr lang="en-US" dirty="0"/>
          </a:p>
        </p:txBody>
      </p:sp>
      <p:grpSp>
        <p:nvGrpSpPr>
          <p:cNvPr id="16" name="Group 15"/>
          <p:cNvGrpSpPr/>
          <p:nvPr/>
        </p:nvGrpSpPr>
        <p:grpSpPr>
          <a:xfrm>
            <a:off x="246563" y="1269642"/>
            <a:ext cx="2824122" cy="5435958"/>
            <a:chOff x="246563" y="1269642"/>
            <a:chExt cx="2824122" cy="5435958"/>
          </a:xfrm>
        </p:grpSpPr>
        <p:grpSp>
          <p:nvGrpSpPr>
            <p:cNvPr id="3" name="Group 2"/>
            <p:cNvGrpSpPr/>
            <p:nvPr/>
          </p:nvGrpSpPr>
          <p:grpSpPr>
            <a:xfrm>
              <a:off x="246563" y="1269642"/>
              <a:ext cx="2824122" cy="5435958"/>
              <a:chOff x="246563" y="1269642"/>
              <a:chExt cx="2824122" cy="5317400"/>
            </a:xfrm>
          </p:grpSpPr>
          <p:grpSp>
            <p:nvGrpSpPr>
              <p:cNvPr id="9" name="Group 52"/>
              <p:cNvGrpSpPr/>
              <p:nvPr/>
            </p:nvGrpSpPr>
            <p:grpSpPr>
              <a:xfrm>
                <a:off x="381000" y="2238374"/>
                <a:ext cx="2438619" cy="4348668"/>
                <a:chOff x="445123" y="1913073"/>
                <a:chExt cx="1828800" cy="4348669"/>
              </a:xfrm>
            </p:grpSpPr>
            <p:sp>
              <p:nvSpPr>
                <p:cNvPr id="163" name="AutoShape 19"/>
                <p:cNvSpPr>
                  <a:spLocks noChangeArrowheads="1"/>
                </p:cNvSpPr>
                <p:nvPr/>
              </p:nvSpPr>
              <p:spPr bwMode="auto">
                <a:xfrm>
                  <a:off x="445123" y="1913073"/>
                  <a:ext cx="1828800" cy="4348669"/>
                </a:xfrm>
                <a:prstGeom prst="roundRect">
                  <a:avLst>
                    <a:gd name="adj" fmla="val 4692"/>
                  </a:avLst>
                </a:prstGeom>
                <a:solidFill>
                  <a:srgbClr val="A3D1F3"/>
                </a:solidFill>
                <a:ln w="6350"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57837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Databases</a:t>
                  </a:r>
                </a:p>
              </p:txBody>
            </p:sp>
            <p:sp>
              <p:nvSpPr>
                <p:cNvPr id="170" name="Rounded Rectangle 169"/>
                <p:cNvSpPr/>
                <p:nvPr/>
              </p:nvSpPr>
              <p:spPr bwMode="auto">
                <a:xfrm>
                  <a:off x="562429" y="498960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Sensors</a:t>
                  </a:r>
                </a:p>
              </p:txBody>
            </p:sp>
            <p:cxnSp>
              <p:nvCxnSpPr>
                <p:cNvPr id="178" name="Straight Connector 177"/>
                <p:cNvCxnSpPr/>
                <p:nvPr/>
              </p:nvCxnSpPr>
              <p:spPr>
                <a:xfrm flipV="1">
                  <a:off x="638629" y="3502461"/>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918685"/>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66" name="Chevron 65"/>
              <p:cNvSpPr/>
              <p:nvPr/>
            </p:nvSpPr>
            <p:spPr>
              <a:xfrm>
                <a:off x="246563" y="1269642"/>
                <a:ext cx="2824122" cy="65042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latin typeface="Arial" pitchFamily="34" charset="0"/>
                    <a:cs typeface="Arial" pitchFamily="34" charset="0"/>
                  </a:rPr>
                  <a:t>Access and Explore Data</a:t>
                </a:r>
              </a:p>
            </p:txBody>
          </p:sp>
        </p:grpSp>
        <p:grpSp>
          <p:nvGrpSpPr>
            <p:cNvPr id="98" name="Group 97"/>
            <p:cNvGrpSpPr/>
            <p:nvPr/>
          </p:nvGrpSpPr>
          <p:grpSpPr>
            <a:xfrm>
              <a:off x="593108" y="2809034"/>
              <a:ext cx="1981277" cy="1006824"/>
              <a:chOff x="304800" y="2336691"/>
              <a:chExt cx="1949366" cy="990608"/>
            </a:xfrm>
          </p:grpSpPr>
          <p:grpSp>
            <p:nvGrpSpPr>
              <p:cNvPr id="99" name="Group 98"/>
              <p:cNvGrpSpPr/>
              <p:nvPr/>
            </p:nvGrpSpPr>
            <p:grpSpPr>
              <a:xfrm>
                <a:off x="1314002" y="2336691"/>
                <a:ext cx="940164" cy="738406"/>
                <a:chOff x="457200" y="2675002"/>
                <a:chExt cx="1318057" cy="1035204"/>
              </a:xfrm>
            </p:grpSpPr>
            <p:pic>
              <p:nvPicPr>
                <p:cNvPr id="104" name="Picture 103"/>
                <p:cNvPicPr>
                  <a:picLocks noChangeAspect="1"/>
                </p:cNvPicPr>
                <p:nvPr/>
              </p:nvPicPr>
              <p:blipFill>
                <a:blip r:embed="rId2"/>
                <a:stretch>
                  <a:fillRect/>
                </a:stretch>
              </p:blipFill>
              <p:spPr>
                <a:xfrm>
                  <a:off x="457200" y="2675002"/>
                  <a:ext cx="602580" cy="660536"/>
                </a:xfrm>
                <a:prstGeom prst="rect">
                  <a:avLst/>
                </a:prstGeom>
              </p:spPr>
            </p:pic>
            <p:pic>
              <p:nvPicPr>
                <p:cNvPr id="105" name="Picture 2" descr="b576b3d0-c225-4791-b816-06ba38acc26c@namprd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707355" y="2977311"/>
                  <a:ext cx="704849"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107"/>
                <p:cNvPicPr>
                  <a:picLocks noChangeAspect="1"/>
                </p:cNvPicPr>
                <p:nvPr/>
              </p:nvPicPr>
              <p:blipFill>
                <a:blip r:embed="rId4"/>
                <a:stretch>
                  <a:fillRect/>
                </a:stretch>
              </p:blipFill>
              <p:spPr>
                <a:xfrm>
                  <a:off x="1143000" y="3132202"/>
                  <a:ext cx="632257" cy="578004"/>
                </a:xfrm>
                <a:prstGeom prst="rect">
                  <a:avLst/>
                </a:prstGeom>
              </p:spPr>
            </p:pic>
          </p:grpSp>
          <p:pic>
            <p:nvPicPr>
              <p:cNvPr id="101" name="Picture 10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2438400"/>
                <a:ext cx="608549" cy="608549"/>
              </a:xfrm>
              <a:prstGeom prst="rect">
                <a:avLst/>
              </a:prstGeom>
            </p:spPr>
          </p:pic>
          <p:pic>
            <p:nvPicPr>
              <p:cNvPr id="102" name="Picture 10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901" y="2819400"/>
                <a:ext cx="507899" cy="507899"/>
              </a:xfrm>
              <a:prstGeom prst="rect">
                <a:avLst/>
              </a:prstGeom>
            </p:spPr>
          </p:pic>
          <p:pic>
            <p:nvPicPr>
              <p:cNvPr id="103" name="Picture 10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2590800"/>
                <a:ext cx="609600" cy="609600"/>
              </a:xfrm>
              <a:prstGeom prst="rect">
                <a:avLst/>
              </a:prstGeom>
            </p:spPr>
          </p:pic>
        </p:grpSp>
        <p:pic>
          <p:nvPicPr>
            <p:cNvPr id="111" name="Picture 4" descr="database,d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1772" y="4326524"/>
              <a:ext cx="855076" cy="85507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infrared,senso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56410" y="5715000"/>
              <a:ext cx="685800" cy="685800"/>
            </a:xfrm>
            <a:prstGeom prst="rect">
              <a:avLst/>
            </a:prstGeom>
            <a:noFill/>
            <a:extLst/>
          </p:spPr>
        </p:pic>
      </p:grpSp>
      <p:grpSp>
        <p:nvGrpSpPr>
          <p:cNvPr id="22" name="Group 21"/>
          <p:cNvGrpSpPr/>
          <p:nvPr/>
        </p:nvGrpSpPr>
        <p:grpSpPr>
          <a:xfrm>
            <a:off x="6254265" y="1269642"/>
            <a:ext cx="2825496" cy="5435958"/>
            <a:chOff x="6254265" y="1269642"/>
            <a:chExt cx="2825496" cy="5435958"/>
          </a:xfrm>
        </p:grpSpPr>
        <p:grpSp>
          <p:nvGrpSpPr>
            <p:cNvPr id="14" name="Group 13"/>
            <p:cNvGrpSpPr/>
            <p:nvPr/>
          </p:nvGrpSpPr>
          <p:grpSpPr>
            <a:xfrm>
              <a:off x="6254265" y="1269642"/>
              <a:ext cx="2825496" cy="5435958"/>
              <a:chOff x="6254265" y="1269642"/>
              <a:chExt cx="2825496" cy="5435958"/>
            </a:xfrm>
          </p:grpSpPr>
          <p:sp>
            <p:nvSpPr>
              <p:cNvPr id="63" name="Chevron 62"/>
              <p:cNvSpPr/>
              <p:nvPr/>
            </p:nvSpPr>
            <p:spPr>
              <a:xfrm>
                <a:off x="6254265" y="1269642"/>
                <a:ext cx="2825496" cy="651800"/>
              </a:xfrm>
              <a:prstGeom prst="chevron">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latin typeface="Arial" pitchFamily="34" charset="0"/>
                    <a:cs typeface="Arial" pitchFamily="34" charset="0"/>
                  </a:rPr>
                  <a:t>Develop Predictive Models</a:t>
                </a:r>
              </a:p>
            </p:txBody>
          </p:sp>
          <p:grpSp>
            <p:nvGrpSpPr>
              <p:cNvPr id="143" name="Group 52"/>
              <p:cNvGrpSpPr/>
              <p:nvPr/>
            </p:nvGrpSpPr>
            <p:grpSpPr>
              <a:xfrm>
                <a:off x="6395988" y="2259973"/>
                <a:ext cx="2438619" cy="4445627"/>
                <a:chOff x="445123" y="1913073"/>
                <a:chExt cx="1828800" cy="4348669"/>
              </a:xfrm>
            </p:grpSpPr>
            <p:sp>
              <p:nvSpPr>
                <p:cNvPr id="145" name="AutoShape 19"/>
                <p:cNvSpPr>
                  <a:spLocks noChangeArrowheads="1"/>
                </p:cNvSpPr>
                <p:nvPr/>
              </p:nvSpPr>
              <p:spPr bwMode="auto">
                <a:xfrm>
                  <a:off x="445123" y="1913073"/>
                  <a:ext cx="1828800" cy="4348669"/>
                </a:xfrm>
                <a:prstGeom prst="roundRect">
                  <a:avLst>
                    <a:gd name="adj" fmla="val 4692"/>
                  </a:avLst>
                </a:prstGeom>
                <a:solidFill>
                  <a:srgbClr val="FFD1FF"/>
                </a:solidFill>
                <a:ln w="6350"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dirty="0"/>
                </a:p>
              </p:txBody>
            </p:sp>
            <p:sp>
              <p:nvSpPr>
                <p:cNvPr id="146"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47"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Train</a:t>
                  </a:r>
                </a:p>
                <a:p>
                  <a:pPr algn="ctr"/>
                  <a:endParaRPr lang="en-US" sz="1400" b="1" dirty="0">
                    <a:latin typeface="Arial" pitchFamily="34" charset="0"/>
                    <a:cs typeface="Arial" pitchFamily="34" charset="0"/>
                  </a:endParaRPr>
                </a:p>
              </p:txBody>
            </p:sp>
            <p:sp>
              <p:nvSpPr>
                <p:cNvPr id="148" name="Rounded Rectangle 168"/>
                <p:cNvSpPr/>
                <p:nvPr/>
              </p:nvSpPr>
              <p:spPr bwMode="auto">
                <a:xfrm>
                  <a:off x="562429" y="357837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Tune</a:t>
                  </a:r>
                </a:p>
                <a:p>
                  <a:pPr algn="ctr"/>
                  <a:endParaRPr lang="en-US" sz="1200" b="1" dirty="0">
                    <a:latin typeface="Arial" pitchFamily="34" charset="0"/>
                    <a:cs typeface="Arial" pitchFamily="34" charset="0"/>
                  </a:endParaRPr>
                </a:p>
              </p:txBody>
            </p:sp>
            <p:sp>
              <p:nvSpPr>
                <p:cNvPr id="149" name="Rounded Rectangle 169"/>
                <p:cNvSpPr/>
                <p:nvPr/>
              </p:nvSpPr>
              <p:spPr bwMode="auto">
                <a:xfrm>
                  <a:off x="562429" y="498960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err="1">
                      <a:latin typeface="Arial" pitchFamily="34" charset="0"/>
                      <a:cs typeface="Arial" pitchFamily="34" charset="0"/>
                    </a:rPr>
                    <a:t>Visualise</a:t>
                  </a:r>
                  <a:endParaRPr lang="en-US" sz="1200" b="1" dirty="0">
                    <a:latin typeface="Arial" pitchFamily="34" charset="0"/>
                    <a:cs typeface="Arial" pitchFamily="34" charset="0"/>
                  </a:endParaRPr>
                </a:p>
              </p:txBody>
            </p:sp>
            <p:cxnSp>
              <p:nvCxnSpPr>
                <p:cNvPr id="150" name="Straight Connector 149"/>
                <p:cNvCxnSpPr/>
                <p:nvPr/>
              </p:nvCxnSpPr>
              <p:spPr>
                <a:xfrm flipV="1">
                  <a:off x="638629" y="3502461"/>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638629" y="4918685"/>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p:nvGrpSpPr>
          <p:grpSpPr>
            <a:xfrm>
              <a:off x="6654019" y="2933396"/>
              <a:ext cx="2106386" cy="993600"/>
              <a:chOff x="6654019" y="2933396"/>
              <a:chExt cx="2106386" cy="993600"/>
            </a:xfrm>
          </p:grpSpPr>
          <p:pic>
            <p:nvPicPr>
              <p:cNvPr id="162" name="Picture 1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54019" y="2933396"/>
                <a:ext cx="1452086" cy="785555"/>
              </a:xfrm>
              <a:prstGeom prst="rect">
                <a:avLst/>
              </a:prstGeom>
            </p:spPr>
          </p:pic>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75387" y="3327050"/>
                <a:ext cx="653752" cy="518916"/>
              </a:xfrm>
              <a:prstGeom prst="rect">
                <a:avLst/>
              </a:prstGeom>
            </p:spPr>
          </p:pic>
          <p:pic>
            <p:nvPicPr>
              <p:cNvPr id="166" name="Picture 165"/>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foregroundMark x1="25286" y1="75610" x2="25571" y2="66260"/>
                            <a14:foregroundMark x1="35714" y1="66870" x2="38286" y2="75203"/>
                            <a14:foregroundMark x1="46429" y1="67073" x2="46857" y2="73374"/>
                            <a14:foregroundMark x1="50571" y1="68089" x2="49571" y2="74797"/>
                            <a14:foregroundMark x1="60571" y1="65854" x2="60714" y2="71341"/>
                            <a14:foregroundMark x1="67429" y1="66667" x2="65286" y2="70935"/>
                            <a14:foregroundMark x1="74857" y1="77236" x2="74857" y2="77236"/>
                            <a14:foregroundMark x1="31286" y1="43089" x2="35000" y2="47764"/>
                            <a14:foregroundMark x1="36571" y1="38618" x2="37143" y2="42683"/>
                            <a14:backgroundMark x1="33286" y1="41057" x2="33286" y2="41057"/>
                            <a14:backgroundMark x1="32429" y1="38618" x2="32429" y2="38618"/>
                            <a14:backgroundMark x1="33429" y1="38211" x2="33429" y2="38211"/>
                            <a14:backgroundMark x1="34714" y1="35163" x2="34714" y2="35163"/>
                            <a14:backgroundMark x1="37000" y1="34553" x2="37000" y2="34553"/>
                            <a14:backgroundMark x1="38571" y1="32520" x2="38857" y2="32520"/>
                            <a14:backgroundMark x1="33286" y1="42073" x2="39286" y2="48171"/>
                            <a14:backgroundMark x1="38714" y1="38821" x2="41571" y2="43089"/>
                            <a14:backgroundMark x1="52286" y1="34553" x2="53000" y2="37602"/>
                            <a14:backgroundMark x1="55857" y1="46545" x2="51286" y2="49797"/>
                          </a14:backgroundRemoval>
                        </a14:imgEffect>
                      </a14:imgLayer>
                    </a14:imgProps>
                  </a:ext>
                  <a:ext uri="{28A0092B-C50C-407E-A947-70E740481C1C}">
                    <a14:useLocalDpi xmlns:a14="http://schemas.microsoft.com/office/drawing/2010/main" val="0"/>
                  </a:ext>
                </a:extLst>
              </a:blip>
              <a:stretch>
                <a:fillRect/>
              </a:stretch>
            </p:blipFill>
            <p:spPr>
              <a:xfrm>
                <a:off x="8174671" y="3515309"/>
                <a:ext cx="585734" cy="411687"/>
              </a:xfrm>
              <a:prstGeom prst="rect">
                <a:avLst/>
              </a:prstGeom>
            </p:spPr>
          </p:pic>
        </p:grpSp>
        <p:grpSp>
          <p:nvGrpSpPr>
            <p:cNvPr id="21" name="Group 20"/>
            <p:cNvGrpSpPr/>
            <p:nvPr/>
          </p:nvGrpSpPr>
          <p:grpSpPr>
            <a:xfrm>
              <a:off x="6658445" y="5646449"/>
              <a:ext cx="1904828" cy="830551"/>
              <a:chOff x="6658445" y="5646449"/>
              <a:chExt cx="1904828" cy="830551"/>
            </a:xfrm>
          </p:grpSpPr>
          <p:pic>
            <p:nvPicPr>
              <p:cNvPr id="172" name="Picture 17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08272" y="5667070"/>
                <a:ext cx="1397528" cy="809930"/>
              </a:xfrm>
              <a:prstGeom prst="rect">
                <a:avLst/>
              </a:prstGeom>
            </p:spPr>
          </p:pic>
          <p:pic>
            <p:nvPicPr>
              <p:cNvPr id="173" name="Picture 172"/>
              <p:cNvPicPr>
                <a:picLocks noChangeAspect="1"/>
              </p:cNvPicPr>
              <p:nvPr/>
            </p:nvPicPr>
            <p:blipFill>
              <a:blip r:embed="rId15"/>
              <a:stretch>
                <a:fillRect/>
              </a:stretch>
            </p:blipFill>
            <p:spPr>
              <a:xfrm>
                <a:off x="6658445" y="6019317"/>
                <a:ext cx="428155" cy="457683"/>
              </a:xfrm>
              <a:prstGeom prst="rect">
                <a:avLst/>
              </a:prstGeom>
            </p:spPr>
          </p:pic>
          <p:pic>
            <p:nvPicPr>
              <p:cNvPr id="174" name="Picture 173"/>
              <p:cNvPicPr>
                <a:picLocks noChangeAspect="1"/>
              </p:cNvPicPr>
              <p:nvPr/>
            </p:nvPicPr>
            <p:blipFill>
              <a:blip r:embed="rId16"/>
              <a:stretch>
                <a:fillRect/>
              </a:stretch>
            </p:blipFill>
            <p:spPr>
              <a:xfrm>
                <a:off x="8260627" y="5646449"/>
                <a:ext cx="302646" cy="372868"/>
              </a:xfrm>
              <a:prstGeom prst="rect">
                <a:avLst/>
              </a:prstGeom>
            </p:spPr>
          </p:pic>
        </p:grpSp>
        <p:grpSp>
          <p:nvGrpSpPr>
            <p:cNvPr id="19" name="Group 18"/>
            <p:cNvGrpSpPr/>
            <p:nvPr/>
          </p:nvGrpSpPr>
          <p:grpSpPr>
            <a:xfrm>
              <a:off x="6686281" y="4308971"/>
              <a:ext cx="1767865" cy="906496"/>
              <a:chOff x="6686281" y="4308971"/>
              <a:chExt cx="1767865" cy="906496"/>
            </a:xfrm>
          </p:grpSpPr>
          <p:pic>
            <p:nvPicPr>
              <p:cNvPr id="5" name="Picture 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686281" y="4308971"/>
                <a:ext cx="1072488" cy="906496"/>
              </a:xfrm>
              <a:prstGeom prst="rect">
                <a:avLst/>
              </a:prstGeom>
            </p:spPr>
          </p:pic>
          <p:pic>
            <p:nvPicPr>
              <p:cNvPr id="70" name="Picture 69" descr="graph3.png"/>
              <p:cNvPicPr>
                <a:picLocks noChangeAspect="1"/>
              </p:cNvPicPr>
              <p:nvPr/>
            </p:nvPicPr>
            <p:blipFill>
              <a:blip r:embed="rId18" cstate="print"/>
              <a:stretch>
                <a:fillRect/>
              </a:stretch>
            </p:blipFill>
            <p:spPr>
              <a:xfrm>
                <a:off x="7568441" y="4466062"/>
                <a:ext cx="885705" cy="565607"/>
              </a:xfrm>
              <a:prstGeom prst="rect">
                <a:avLst/>
              </a:prstGeom>
              <a:effectLst>
                <a:outerShdw blurRad="63500" dist="63500" dir="2700000" sx="95000" sy="95000" algn="tl" rotWithShape="0">
                  <a:prstClr val="black">
                    <a:alpha val="40000"/>
                  </a:prstClr>
                </a:outerShdw>
              </a:effectLst>
            </p:spPr>
          </p:pic>
        </p:grpSp>
      </p:grpSp>
      <p:grpSp>
        <p:nvGrpSpPr>
          <p:cNvPr id="17" name="Group 16"/>
          <p:cNvGrpSpPr/>
          <p:nvPr/>
        </p:nvGrpSpPr>
        <p:grpSpPr>
          <a:xfrm>
            <a:off x="3259003" y="1269642"/>
            <a:ext cx="2828502" cy="5435958"/>
            <a:chOff x="3259003" y="1269642"/>
            <a:chExt cx="2828502" cy="5435958"/>
          </a:xfrm>
        </p:grpSpPr>
        <p:grpSp>
          <p:nvGrpSpPr>
            <p:cNvPr id="13" name="Group 12"/>
            <p:cNvGrpSpPr/>
            <p:nvPr/>
          </p:nvGrpSpPr>
          <p:grpSpPr>
            <a:xfrm>
              <a:off x="3259003" y="1269642"/>
              <a:ext cx="2828502" cy="5435958"/>
              <a:chOff x="3259003" y="1269642"/>
              <a:chExt cx="2828502" cy="5435958"/>
            </a:xfrm>
          </p:grpSpPr>
          <p:sp>
            <p:nvSpPr>
              <p:cNvPr id="67" name="Chevron 66"/>
              <p:cNvSpPr/>
              <p:nvPr/>
            </p:nvSpPr>
            <p:spPr>
              <a:xfrm>
                <a:off x="3259003" y="1269642"/>
                <a:ext cx="2828502" cy="650423"/>
              </a:xfrm>
              <a:prstGeom prst="chevron">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latin typeface="Arial" pitchFamily="34" charset="0"/>
                    <a:cs typeface="Arial" pitchFamily="34" charset="0"/>
                  </a:rPr>
                  <a:t>Label and Preprocess Data</a:t>
                </a:r>
              </a:p>
            </p:txBody>
          </p:sp>
          <p:grpSp>
            <p:nvGrpSpPr>
              <p:cNvPr id="127" name="Group 52"/>
              <p:cNvGrpSpPr/>
              <p:nvPr/>
            </p:nvGrpSpPr>
            <p:grpSpPr>
              <a:xfrm>
                <a:off x="3380036" y="2259973"/>
                <a:ext cx="2438619" cy="4445627"/>
                <a:chOff x="445123" y="1913073"/>
                <a:chExt cx="1828800" cy="4348669"/>
              </a:xfrm>
            </p:grpSpPr>
            <p:sp>
              <p:nvSpPr>
                <p:cNvPr id="130" name="AutoShape 19"/>
                <p:cNvSpPr>
                  <a:spLocks noChangeArrowheads="1"/>
                </p:cNvSpPr>
                <p:nvPr/>
              </p:nvSpPr>
              <p:spPr bwMode="auto">
                <a:xfrm>
                  <a:off x="445123" y="1913073"/>
                  <a:ext cx="1828800" cy="4348669"/>
                </a:xfrm>
                <a:prstGeom prst="roundRect">
                  <a:avLst>
                    <a:gd name="adj" fmla="val 4692"/>
                  </a:avLst>
                </a:prstGeom>
                <a:solidFill>
                  <a:srgbClr val="FFD0C1"/>
                </a:solidFill>
                <a:ln w="6350"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31"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32"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Clean Data </a:t>
                  </a:r>
                </a:p>
                <a:p>
                  <a:pPr algn="ctr"/>
                  <a:endParaRPr lang="en-US" sz="1200" b="1" dirty="0">
                    <a:latin typeface="Arial" pitchFamily="34" charset="0"/>
                    <a:cs typeface="Arial" pitchFamily="34" charset="0"/>
                  </a:endParaRPr>
                </a:p>
              </p:txBody>
            </p:sp>
            <p:sp>
              <p:nvSpPr>
                <p:cNvPr id="133" name="Rounded Rectangle 168"/>
                <p:cNvSpPr/>
                <p:nvPr/>
              </p:nvSpPr>
              <p:spPr bwMode="auto">
                <a:xfrm>
                  <a:off x="562429" y="357837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Feature Engineering</a:t>
                  </a:r>
                </a:p>
              </p:txBody>
            </p:sp>
            <p:sp>
              <p:nvSpPr>
                <p:cNvPr id="134" name="Rounded Rectangle 169"/>
                <p:cNvSpPr/>
                <p:nvPr/>
              </p:nvSpPr>
              <p:spPr bwMode="auto">
                <a:xfrm>
                  <a:off x="562429" y="498960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Select Model</a:t>
                  </a:r>
                </a:p>
              </p:txBody>
            </p:sp>
            <p:cxnSp>
              <p:nvCxnSpPr>
                <p:cNvPr id="135" name="Straight Connector 134"/>
                <p:cNvCxnSpPr/>
                <p:nvPr/>
              </p:nvCxnSpPr>
              <p:spPr>
                <a:xfrm flipV="1">
                  <a:off x="638629" y="3502461"/>
                  <a:ext cx="1447800" cy="1371"/>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638629" y="4918685"/>
                  <a:ext cx="1447800" cy="1371"/>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pic>
          <p:nvPicPr>
            <p:cNvPr id="137" name="Picture 136"/>
            <p:cNvPicPr>
              <a:picLocks noChangeAspect="1"/>
            </p:cNvPicPr>
            <p:nvPr/>
          </p:nvPicPr>
          <p:blipFill>
            <a:blip r:embed="rId19"/>
            <a:stretch>
              <a:fillRect/>
            </a:stretch>
          </p:blipFill>
          <p:spPr>
            <a:xfrm>
              <a:off x="4004205" y="4305255"/>
              <a:ext cx="1168460" cy="876345"/>
            </a:xfrm>
            <a:prstGeom prst="rect">
              <a:avLst/>
            </a:prstGeom>
          </p:spPr>
        </p:pic>
        <p:grpSp>
          <p:nvGrpSpPr>
            <p:cNvPr id="138" name="Group 137"/>
            <p:cNvGrpSpPr/>
            <p:nvPr/>
          </p:nvGrpSpPr>
          <p:grpSpPr>
            <a:xfrm>
              <a:off x="3621666" y="2968295"/>
              <a:ext cx="1933141" cy="851016"/>
              <a:chOff x="3563710" y="2428044"/>
              <a:chExt cx="2100646" cy="924756"/>
            </a:xfrm>
          </p:grpSpPr>
          <p:pic>
            <p:nvPicPr>
              <p:cNvPr id="139" name="Picture 13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563710" y="2428044"/>
                <a:ext cx="625949" cy="834598"/>
              </a:xfrm>
              <a:prstGeom prst="rect">
                <a:avLst/>
              </a:prstGeom>
              <a:effectLst>
                <a:outerShdw blurRad="50800" dist="38100" dir="5400000" algn="t" rotWithShape="0">
                  <a:schemeClr val="bg1">
                    <a:lumMod val="65000"/>
                    <a:alpha val="40000"/>
                  </a:schemeClr>
                </a:outerShdw>
              </a:effectLst>
            </p:spPr>
          </p:pic>
          <p:pic>
            <p:nvPicPr>
              <p:cNvPr id="140" name="Picture 13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75693" y="2870950"/>
                <a:ext cx="724907" cy="481850"/>
              </a:xfrm>
              <a:prstGeom prst="rect">
                <a:avLst/>
              </a:prstGeom>
              <a:effectLst>
                <a:outerShdw blurRad="50800" dist="38100" dir="5400000" algn="t" rotWithShape="0">
                  <a:schemeClr val="bg1">
                    <a:lumMod val="50000"/>
                    <a:alpha val="40000"/>
                  </a:schemeClr>
                </a:outerShdw>
              </a:effectLst>
            </p:spPr>
          </p:pic>
          <p:pic>
            <p:nvPicPr>
              <p:cNvPr id="141" name="Picture 14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759273" y="2457022"/>
                <a:ext cx="905083" cy="601614"/>
              </a:xfrm>
              <a:prstGeom prst="rect">
                <a:avLst/>
              </a:prstGeom>
              <a:effectLst>
                <a:outerShdw blurRad="50800" dist="38100" dir="5400000" algn="t" rotWithShape="0">
                  <a:schemeClr val="bg1">
                    <a:lumMod val="50000"/>
                    <a:alpha val="40000"/>
                  </a:schemeClr>
                </a:outerShdw>
              </a:effectLst>
            </p:spPr>
          </p:pic>
        </p:grpSp>
        <p:pic>
          <p:nvPicPr>
            <p:cNvPr id="2" name="Picture 1"/>
            <p:cNvPicPr>
              <a:picLocks noChangeAspect="1"/>
            </p:cNvPicPr>
            <p:nvPr/>
          </p:nvPicPr>
          <p:blipFill>
            <a:blip r:embed="rId23"/>
            <a:stretch>
              <a:fillRect/>
            </a:stretch>
          </p:blipFill>
          <p:spPr>
            <a:xfrm>
              <a:off x="3768453" y="5889411"/>
              <a:ext cx="1740276" cy="515764"/>
            </a:xfrm>
            <a:prstGeom prst="rect">
              <a:avLst/>
            </a:prstGeom>
          </p:spPr>
        </p:pic>
      </p:grpSp>
      <p:grpSp>
        <p:nvGrpSpPr>
          <p:cNvPr id="24" name="Group 23"/>
          <p:cNvGrpSpPr/>
          <p:nvPr/>
        </p:nvGrpSpPr>
        <p:grpSpPr>
          <a:xfrm>
            <a:off x="9255252" y="1271016"/>
            <a:ext cx="2825496" cy="5434584"/>
            <a:chOff x="9255252" y="1271016"/>
            <a:chExt cx="2825496" cy="5434584"/>
          </a:xfrm>
        </p:grpSpPr>
        <p:grpSp>
          <p:nvGrpSpPr>
            <p:cNvPr id="15" name="Group 14"/>
            <p:cNvGrpSpPr/>
            <p:nvPr/>
          </p:nvGrpSpPr>
          <p:grpSpPr>
            <a:xfrm>
              <a:off x="9255252" y="1271016"/>
              <a:ext cx="2825496" cy="5434584"/>
              <a:chOff x="9255252" y="1271016"/>
              <a:chExt cx="2825496" cy="5434584"/>
            </a:xfrm>
          </p:grpSpPr>
          <p:sp>
            <p:nvSpPr>
              <p:cNvPr id="68" name="Chevron 67"/>
              <p:cNvSpPr/>
              <p:nvPr/>
            </p:nvSpPr>
            <p:spPr>
              <a:xfrm>
                <a:off x="9255252" y="1271016"/>
                <a:ext cx="2825496" cy="651383"/>
              </a:xfrm>
              <a:prstGeom prst="chevron">
                <a:avLst/>
              </a:prstGeom>
              <a:solidFill>
                <a:srgbClr val="178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cap="small" dirty="0">
                    <a:latin typeface="Arial" pitchFamily="34" charset="0"/>
                    <a:cs typeface="Arial" pitchFamily="34" charset="0"/>
                  </a:rPr>
                  <a:t>Integrate Models with Systems</a:t>
                </a:r>
              </a:p>
            </p:txBody>
          </p:sp>
          <p:grpSp>
            <p:nvGrpSpPr>
              <p:cNvPr id="153" name="Group 52"/>
              <p:cNvGrpSpPr/>
              <p:nvPr/>
            </p:nvGrpSpPr>
            <p:grpSpPr>
              <a:xfrm>
                <a:off x="9380958" y="2259973"/>
                <a:ext cx="2438619" cy="4445627"/>
                <a:chOff x="445123" y="1913073"/>
                <a:chExt cx="1828800" cy="4348669"/>
              </a:xfrm>
              <a:effectLst/>
            </p:grpSpPr>
            <p:sp>
              <p:nvSpPr>
                <p:cNvPr id="155" name="AutoShape 19"/>
                <p:cNvSpPr>
                  <a:spLocks noChangeArrowheads="1"/>
                </p:cNvSpPr>
                <p:nvPr/>
              </p:nvSpPr>
              <p:spPr bwMode="auto">
                <a:xfrm>
                  <a:off x="445123" y="1913073"/>
                  <a:ext cx="1828800" cy="4348669"/>
                </a:xfrm>
                <a:prstGeom prst="roundRect">
                  <a:avLst>
                    <a:gd name="adj" fmla="val 4692"/>
                  </a:avLst>
                </a:prstGeom>
                <a:solidFill>
                  <a:srgbClr val="C3F5E4"/>
                </a:solidFill>
                <a:ln w="6350"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56"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57"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Desktop Apps </a:t>
                  </a:r>
                </a:p>
              </p:txBody>
            </p:sp>
            <p:sp>
              <p:nvSpPr>
                <p:cNvPr id="158" name="Rounded Rectangle 168"/>
                <p:cNvSpPr/>
                <p:nvPr/>
              </p:nvSpPr>
              <p:spPr bwMode="auto">
                <a:xfrm>
                  <a:off x="562429" y="357837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Web Based Systems </a:t>
                  </a:r>
                </a:p>
              </p:txBody>
            </p:sp>
            <p:sp>
              <p:nvSpPr>
                <p:cNvPr id="159" name="Rounded Rectangle 169"/>
                <p:cNvSpPr/>
                <p:nvPr/>
              </p:nvSpPr>
              <p:spPr bwMode="auto">
                <a:xfrm>
                  <a:off x="562429" y="498960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On Device</a:t>
                  </a:r>
                </a:p>
                <a:p>
                  <a:pPr algn="ctr"/>
                  <a:endParaRPr lang="en-US" sz="1200" b="1" dirty="0">
                    <a:latin typeface="Arial" pitchFamily="34" charset="0"/>
                    <a:cs typeface="Arial" pitchFamily="34" charset="0"/>
                  </a:endParaRPr>
                </a:p>
              </p:txBody>
            </p:sp>
            <p:cxnSp>
              <p:nvCxnSpPr>
                <p:cNvPr id="160" name="Straight Connector 159"/>
                <p:cNvCxnSpPr/>
                <p:nvPr/>
              </p:nvCxnSpPr>
              <p:spPr>
                <a:xfrm flipV="1">
                  <a:off x="638629" y="3502461"/>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638629" y="4918685"/>
                  <a:ext cx="1447800" cy="1371"/>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pic>
          <p:nvPicPr>
            <p:cNvPr id="20" name="Picture 1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939866" y="4252587"/>
              <a:ext cx="1320802" cy="1005213"/>
            </a:xfrm>
            <a:prstGeom prst="rect">
              <a:avLst/>
            </a:prstGeom>
          </p:spPr>
        </p:pic>
        <p:grpSp>
          <p:nvGrpSpPr>
            <p:cNvPr id="175" name="Group 174"/>
            <p:cNvGrpSpPr/>
            <p:nvPr/>
          </p:nvGrpSpPr>
          <p:grpSpPr>
            <a:xfrm>
              <a:off x="10134600" y="5846034"/>
              <a:ext cx="913962" cy="630966"/>
              <a:chOff x="9891303" y="5623212"/>
              <a:chExt cx="913962" cy="630966"/>
            </a:xfrm>
          </p:grpSpPr>
          <p:pic>
            <p:nvPicPr>
              <p:cNvPr id="176" name="Picture 175" descr="car3.png"/>
              <p:cNvPicPr>
                <a:picLocks noChangeAspect="1"/>
              </p:cNvPicPr>
              <p:nvPr/>
            </p:nvPicPr>
            <p:blipFill>
              <a:blip r:embed="rId25" cstate="print">
                <a:duotone>
                  <a:prstClr val="black"/>
                  <a:srgbClr val="B4E6CD">
                    <a:tint val="45000"/>
                    <a:satMod val="400000"/>
                  </a:srgbClr>
                </a:duotone>
              </a:blip>
              <a:stretch>
                <a:fillRect/>
              </a:stretch>
            </p:blipFill>
            <p:spPr>
              <a:xfrm>
                <a:off x="9891303" y="5623213"/>
                <a:ext cx="418882" cy="271198"/>
              </a:xfrm>
              <a:prstGeom prst="rect">
                <a:avLst/>
              </a:prstGeom>
            </p:spPr>
          </p:pic>
          <p:pic>
            <p:nvPicPr>
              <p:cNvPr id="177" name="Picture 176" descr="car3.png"/>
              <p:cNvPicPr>
                <a:picLocks noChangeAspect="1"/>
              </p:cNvPicPr>
              <p:nvPr/>
            </p:nvPicPr>
            <p:blipFill>
              <a:blip r:embed="rId26" cstate="print">
                <a:duotone>
                  <a:prstClr val="black"/>
                  <a:srgbClr val="B4E6CD">
                    <a:tint val="45000"/>
                    <a:satMod val="400000"/>
                  </a:srgbClr>
                </a:duotone>
              </a:blip>
              <a:stretch>
                <a:fillRect/>
              </a:stretch>
            </p:blipFill>
            <p:spPr>
              <a:xfrm>
                <a:off x="9892607" y="5983588"/>
                <a:ext cx="417578" cy="270590"/>
              </a:xfrm>
              <a:prstGeom prst="rect">
                <a:avLst/>
              </a:prstGeom>
            </p:spPr>
          </p:pic>
          <p:pic>
            <p:nvPicPr>
              <p:cNvPr id="180" name="Picture 179" descr="car3.png"/>
              <p:cNvPicPr>
                <a:picLocks noChangeAspect="1"/>
              </p:cNvPicPr>
              <p:nvPr/>
            </p:nvPicPr>
            <p:blipFill>
              <a:blip r:embed="rId27" cstate="print">
                <a:duotone>
                  <a:prstClr val="black"/>
                  <a:srgbClr val="B4E6CD">
                    <a:tint val="45000"/>
                    <a:satMod val="400000"/>
                  </a:srgbClr>
                </a:duotone>
              </a:blip>
              <a:stretch>
                <a:fillRect/>
              </a:stretch>
            </p:blipFill>
            <p:spPr>
              <a:xfrm>
                <a:off x="10388117" y="5983250"/>
                <a:ext cx="417148" cy="270839"/>
              </a:xfrm>
              <a:prstGeom prst="rect">
                <a:avLst/>
              </a:prstGeom>
            </p:spPr>
          </p:pic>
          <p:pic>
            <p:nvPicPr>
              <p:cNvPr id="181" name="Picture 180" descr="car3.png"/>
              <p:cNvPicPr>
                <a:picLocks noChangeAspect="1"/>
              </p:cNvPicPr>
              <p:nvPr/>
            </p:nvPicPr>
            <p:blipFill>
              <a:blip r:embed="rId28" cstate="print">
                <a:duotone>
                  <a:prstClr val="black"/>
                  <a:srgbClr val="B4E6CD">
                    <a:tint val="45000"/>
                    <a:satMod val="400000"/>
                  </a:srgbClr>
                </a:duotone>
              </a:blip>
              <a:stretch>
                <a:fillRect/>
              </a:stretch>
            </p:blipFill>
            <p:spPr>
              <a:xfrm>
                <a:off x="10386385" y="5623212"/>
                <a:ext cx="418880" cy="271197"/>
              </a:xfrm>
              <a:prstGeom prst="rect">
                <a:avLst/>
              </a:prstGeom>
            </p:spPr>
          </p:pic>
        </p:grpSp>
        <p:grpSp>
          <p:nvGrpSpPr>
            <p:cNvPr id="23" name="Group 22"/>
            <p:cNvGrpSpPr/>
            <p:nvPr/>
          </p:nvGrpSpPr>
          <p:grpSpPr>
            <a:xfrm>
              <a:off x="9616142" y="2487502"/>
              <a:ext cx="1783405" cy="1329465"/>
              <a:chOff x="9616142" y="2487502"/>
              <a:chExt cx="1783405" cy="1329465"/>
            </a:xfrm>
          </p:grpSpPr>
          <p:pic>
            <p:nvPicPr>
              <p:cNvPr id="11" name="Picture 10"/>
              <p:cNvPicPr>
                <a:picLocks noChangeAspect="1"/>
              </p:cNvPicPr>
              <p:nvPr/>
            </p:nvPicPr>
            <p:blipFill>
              <a:blip r:embed="rId29" cstate="print">
                <a:extLst>
                  <a:ext uri="{BEBA8EAE-BF5A-486C-A8C5-ECC9F3942E4B}">
                    <a14:imgProps xmlns:a14="http://schemas.microsoft.com/office/drawing/2010/main">
                      <a14:imgLayer r:embed="rId3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616142" y="2487502"/>
                <a:ext cx="1432420" cy="1329465"/>
              </a:xfrm>
              <a:prstGeom prst="rect">
                <a:avLst/>
              </a:prstGeom>
            </p:spPr>
          </p:pic>
          <p:pic>
            <p:nvPicPr>
              <p:cNvPr id="74" name="Picture 73" descr="graph3.png"/>
              <p:cNvPicPr>
                <a:picLocks noChangeAspect="1"/>
              </p:cNvPicPr>
              <p:nvPr/>
            </p:nvPicPr>
            <p:blipFill>
              <a:blip r:embed="rId31" cstate="print"/>
              <a:stretch>
                <a:fillRect/>
              </a:stretch>
            </p:blipFill>
            <p:spPr>
              <a:xfrm>
                <a:off x="10485585" y="3102686"/>
                <a:ext cx="913962" cy="672774"/>
              </a:xfrm>
              <a:prstGeom prst="rect">
                <a:avLst/>
              </a:prstGeom>
              <a:effectLst>
                <a:outerShdw blurRad="63500" dist="63500" dir="2700000" sx="95000" sy="95000" algn="tl" rotWithShape="0">
                  <a:prstClr val="black">
                    <a:alpha val="40000"/>
                  </a:prstClr>
                </a:outerShdw>
              </a:effectLst>
            </p:spPr>
          </p:pic>
        </p:grpSp>
      </p:grpSp>
      <p:sp>
        <p:nvSpPr>
          <p:cNvPr id="12" name="Arrow: Left-Right 11"/>
          <p:cNvSpPr/>
          <p:nvPr/>
        </p:nvSpPr>
        <p:spPr>
          <a:xfrm>
            <a:off x="2813845" y="4342007"/>
            <a:ext cx="566048" cy="269966"/>
          </a:xfrm>
          <a:prstGeom prst="leftRight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1" name="Arrow: Left-Right 80"/>
          <p:cNvSpPr/>
          <p:nvPr/>
        </p:nvSpPr>
        <p:spPr>
          <a:xfrm>
            <a:off x="5822775" y="4342007"/>
            <a:ext cx="566048" cy="269966"/>
          </a:xfrm>
          <a:prstGeom prst="leftRight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2" name="Arrow: Left-Right 81"/>
          <p:cNvSpPr/>
          <p:nvPr/>
        </p:nvSpPr>
        <p:spPr>
          <a:xfrm>
            <a:off x="8834438" y="4342007"/>
            <a:ext cx="546520" cy="269966"/>
          </a:xfrm>
          <a:prstGeom prst="leftRight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8139394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anim calcmode="lin" valueType="num">
                                      <p:cBhvr>
                                        <p:cTn id="28" dur="500" fill="hold"/>
                                        <p:tgtEl>
                                          <p:spTgt spid="12"/>
                                        </p:tgtEl>
                                        <p:attrNameLst>
                                          <p:attrName>ppt_x</p:attrName>
                                        </p:attrNameLst>
                                      </p:cBhvr>
                                      <p:tavLst>
                                        <p:tav tm="0">
                                          <p:val>
                                            <p:strVal val="#ppt_x"/>
                                          </p:val>
                                        </p:tav>
                                        <p:tav tm="100000">
                                          <p:val>
                                            <p:strVal val="#ppt_x"/>
                                          </p:val>
                                        </p:tav>
                                      </p:tavLst>
                                    </p:anim>
                                    <p:anim calcmode="lin" valueType="num">
                                      <p:cBhvr>
                                        <p:cTn id="29" dur="5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anim calcmode="lin" valueType="num">
                                      <p:cBhvr>
                                        <p:cTn id="33" dur="500" fill="hold"/>
                                        <p:tgtEl>
                                          <p:spTgt spid="81"/>
                                        </p:tgtEl>
                                        <p:attrNameLst>
                                          <p:attrName>ppt_x</p:attrName>
                                        </p:attrNameLst>
                                      </p:cBhvr>
                                      <p:tavLst>
                                        <p:tav tm="0">
                                          <p:val>
                                            <p:strVal val="#ppt_x"/>
                                          </p:val>
                                        </p:tav>
                                        <p:tav tm="100000">
                                          <p:val>
                                            <p:strVal val="#ppt_x"/>
                                          </p:val>
                                        </p:tav>
                                      </p:tavLst>
                                    </p:anim>
                                    <p:anim calcmode="lin" valueType="num">
                                      <p:cBhvr>
                                        <p:cTn id="34" dur="500" fill="hold"/>
                                        <p:tgtEl>
                                          <p:spTgt spid="8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anim calcmode="lin" valueType="num">
                                      <p:cBhvr>
                                        <p:cTn id="38" dur="500" fill="hold"/>
                                        <p:tgtEl>
                                          <p:spTgt spid="82"/>
                                        </p:tgtEl>
                                        <p:attrNameLst>
                                          <p:attrName>ppt_x</p:attrName>
                                        </p:attrNameLst>
                                      </p:cBhvr>
                                      <p:tavLst>
                                        <p:tav tm="0">
                                          <p:val>
                                            <p:strVal val="#ppt_x"/>
                                          </p:val>
                                        </p:tav>
                                        <p:tav tm="100000">
                                          <p:val>
                                            <p:strVal val="#ppt_x"/>
                                          </p:val>
                                        </p:tav>
                                      </p:tavLst>
                                    </p:anim>
                                    <p:anim calcmode="lin" valueType="num">
                                      <p:cBhvr>
                                        <p:cTn id="39" dur="5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1" grpId="0" animBg="1"/>
      <p:bldP spid="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111766"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Rectangle 20"/>
          <p:cNvSpPr/>
          <p:nvPr/>
        </p:nvSpPr>
        <p:spPr>
          <a:xfrm>
            <a:off x="6111766" y="0"/>
            <a:ext cx="6080234"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8" name="TextBox 17"/>
          <p:cNvSpPr txBox="1"/>
          <p:nvPr/>
        </p:nvSpPr>
        <p:spPr>
          <a:xfrm>
            <a:off x="9009489" y="1628775"/>
            <a:ext cx="2877711" cy="4924425"/>
          </a:xfrm>
          <a:prstGeom prst="rect">
            <a:avLst/>
          </a:prstGeom>
          <a:noFill/>
        </p:spPr>
        <p:txBody>
          <a:bodyPr wrap="none" rtlCol="0">
            <a:spAutoFit/>
          </a:bodyPr>
          <a:lstStyle/>
          <a:p>
            <a:r>
              <a:rPr lang="en-US" sz="1400" b="1" dirty="0">
                <a:solidFill>
                  <a:srgbClr val="095289"/>
                </a:solidFill>
                <a:latin typeface="Arial" pitchFamily="34" charset="0"/>
                <a:cs typeface="Arial" pitchFamily="34" charset="0"/>
              </a:rPr>
              <a:t>File I/O</a:t>
            </a:r>
          </a:p>
          <a:p>
            <a:pPr indent="-171450">
              <a:buFont typeface="Arial" pitchFamily="34" charset="0"/>
              <a:buChar char="•"/>
            </a:pPr>
            <a:r>
              <a:rPr lang="en-US" sz="1400" dirty="0">
                <a:latin typeface="Arial" pitchFamily="34" charset="0"/>
                <a:cs typeface="Arial" pitchFamily="34" charset="0"/>
              </a:rPr>
              <a:t>Text</a:t>
            </a:r>
          </a:p>
          <a:p>
            <a:pPr indent="-171450">
              <a:buFont typeface="Arial" pitchFamily="34" charset="0"/>
              <a:buChar char="•"/>
            </a:pPr>
            <a:r>
              <a:rPr lang="en-US" sz="1400" dirty="0">
                <a:latin typeface="Arial" pitchFamily="34" charset="0"/>
                <a:cs typeface="Arial" pitchFamily="34" charset="0"/>
              </a:rPr>
              <a:t>Spreadsheet</a:t>
            </a:r>
          </a:p>
          <a:p>
            <a:pPr indent="-171450">
              <a:buFont typeface="Arial" pitchFamily="34" charset="0"/>
              <a:buChar char="•"/>
            </a:pPr>
            <a:r>
              <a:rPr lang="en-US" sz="1400" dirty="0">
                <a:latin typeface="Arial" pitchFamily="34" charset="0"/>
                <a:cs typeface="Arial" pitchFamily="34" charset="0"/>
              </a:rPr>
              <a:t>XML</a:t>
            </a:r>
          </a:p>
          <a:p>
            <a:pPr indent="-171450">
              <a:buFont typeface="Arial" pitchFamily="34" charset="0"/>
              <a:buChar char="•"/>
            </a:pPr>
            <a:r>
              <a:rPr lang="en-US" sz="1400" dirty="0">
                <a:latin typeface="Arial" pitchFamily="34" charset="0"/>
                <a:cs typeface="Arial" pitchFamily="34" charset="0"/>
              </a:rPr>
              <a:t>CDF/HDF</a:t>
            </a:r>
          </a:p>
          <a:p>
            <a:pPr indent="-171450">
              <a:buFont typeface="Arial" pitchFamily="34" charset="0"/>
              <a:buChar char="•"/>
            </a:pPr>
            <a:r>
              <a:rPr lang="en-US" sz="1400" dirty="0">
                <a:latin typeface="Arial" pitchFamily="34" charset="0"/>
                <a:cs typeface="Arial" pitchFamily="34" charset="0"/>
              </a:rPr>
              <a:t>Image</a:t>
            </a:r>
          </a:p>
          <a:p>
            <a:pPr indent="-171450">
              <a:buFont typeface="Arial" pitchFamily="34" charset="0"/>
              <a:buChar char="•"/>
            </a:pPr>
            <a:r>
              <a:rPr lang="en-US" sz="1400" dirty="0">
                <a:latin typeface="Arial" pitchFamily="34" charset="0"/>
                <a:cs typeface="Arial" pitchFamily="34" charset="0"/>
              </a:rPr>
              <a:t>Audio</a:t>
            </a:r>
          </a:p>
          <a:p>
            <a:pPr indent="-171450">
              <a:buFont typeface="Arial" pitchFamily="34" charset="0"/>
              <a:buChar char="•"/>
            </a:pPr>
            <a:r>
              <a:rPr lang="en-US" sz="1400" dirty="0">
                <a:latin typeface="Arial" pitchFamily="34" charset="0"/>
                <a:cs typeface="Arial" pitchFamily="34" charset="0"/>
              </a:rPr>
              <a:t>Video</a:t>
            </a:r>
          </a:p>
          <a:p>
            <a:pPr indent="-171450">
              <a:buFont typeface="Arial" pitchFamily="34" charset="0"/>
              <a:buChar char="•"/>
            </a:pPr>
            <a:r>
              <a:rPr lang="en-US" sz="1400" dirty="0">
                <a:latin typeface="Arial" pitchFamily="34" charset="0"/>
                <a:cs typeface="Arial" pitchFamily="34" charset="0"/>
              </a:rPr>
              <a:t>Geospatial</a:t>
            </a:r>
          </a:p>
          <a:p>
            <a:endParaRPr lang="en-US" sz="1000" dirty="0">
              <a:latin typeface="Arial" pitchFamily="34" charset="0"/>
              <a:cs typeface="Arial" pitchFamily="34" charset="0"/>
            </a:endParaRPr>
          </a:p>
          <a:p>
            <a:r>
              <a:rPr lang="en-US" sz="1400" b="1" dirty="0">
                <a:solidFill>
                  <a:srgbClr val="095289"/>
                </a:solidFill>
                <a:latin typeface="Arial" pitchFamily="34" charset="0"/>
                <a:cs typeface="Arial" pitchFamily="34" charset="0"/>
              </a:rPr>
              <a:t>Communication Protocols</a:t>
            </a:r>
          </a:p>
          <a:p>
            <a:pPr indent="-171450">
              <a:buFont typeface="Arial" pitchFamily="34" charset="0"/>
              <a:buChar char="•"/>
            </a:pPr>
            <a:r>
              <a:rPr lang="en-US" sz="1400" dirty="0">
                <a:latin typeface="Arial" pitchFamily="34" charset="0"/>
                <a:cs typeface="Arial" pitchFamily="34" charset="0"/>
              </a:rPr>
              <a:t>CAN (Controller Area Network)</a:t>
            </a:r>
          </a:p>
          <a:p>
            <a:pPr indent="-171450">
              <a:buFont typeface="Arial" pitchFamily="34" charset="0"/>
              <a:buChar char="•"/>
            </a:pPr>
            <a:r>
              <a:rPr lang="en-US" sz="1400" dirty="0">
                <a:latin typeface="Arial" pitchFamily="34" charset="0"/>
                <a:cs typeface="Arial" pitchFamily="34" charset="0"/>
              </a:rPr>
              <a:t>DDS (Data Distribution Service)</a:t>
            </a:r>
          </a:p>
          <a:p>
            <a:pPr indent="-171450">
              <a:buFont typeface="Arial" pitchFamily="34" charset="0"/>
              <a:buChar char="•"/>
            </a:pPr>
            <a:r>
              <a:rPr lang="en-US" sz="1400" dirty="0">
                <a:latin typeface="Arial" pitchFamily="34" charset="0"/>
                <a:cs typeface="Arial" pitchFamily="34" charset="0"/>
              </a:rPr>
              <a:t>OPC (OLE for Process Control)</a:t>
            </a:r>
          </a:p>
          <a:p>
            <a:pPr indent="-171450">
              <a:buFont typeface="Arial" pitchFamily="34" charset="0"/>
              <a:buChar char="•"/>
            </a:pPr>
            <a:r>
              <a:rPr lang="en-US" sz="1400" dirty="0">
                <a:latin typeface="Arial" pitchFamily="34" charset="0"/>
                <a:cs typeface="Arial" pitchFamily="34" charset="0"/>
              </a:rPr>
              <a:t>XCP (</a:t>
            </a:r>
            <a:r>
              <a:rPr lang="en-US" sz="1400" dirty="0" err="1">
                <a:latin typeface="Arial" pitchFamily="34" charset="0"/>
                <a:cs typeface="Arial" pitchFamily="34" charset="0"/>
              </a:rPr>
              <a:t>eXplicit</a:t>
            </a:r>
            <a:r>
              <a:rPr lang="en-US" sz="1400" dirty="0">
                <a:latin typeface="Arial" pitchFamily="34" charset="0"/>
                <a:cs typeface="Arial" pitchFamily="34" charset="0"/>
              </a:rPr>
              <a:t> Control Protocol)</a:t>
            </a:r>
          </a:p>
          <a:p>
            <a:endParaRPr lang="en-US" sz="1000" dirty="0">
              <a:latin typeface="Arial" pitchFamily="34" charset="0"/>
              <a:cs typeface="Arial" pitchFamily="34" charset="0"/>
            </a:endParaRPr>
          </a:p>
          <a:p>
            <a:r>
              <a:rPr lang="en-US" sz="1400" b="1" dirty="0">
                <a:solidFill>
                  <a:srgbClr val="095289"/>
                </a:solidFill>
                <a:latin typeface="Arial" pitchFamily="34" charset="0"/>
                <a:cs typeface="Arial" pitchFamily="34" charset="0"/>
              </a:rPr>
              <a:t>Real-Time Sources</a:t>
            </a:r>
          </a:p>
          <a:p>
            <a:pPr indent="-171450">
              <a:lnSpc>
                <a:spcPct val="100000"/>
              </a:lnSpc>
              <a:buFont typeface="Arial" pitchFamily="34" charset="0"/>
              <a:buChar char="•"/>
            </a:pPr>
            <a:r>
              <a:rPr lang="en-US" sz="1400" dirty="0">
                <a:latin typeface="Arial" pitchFamily="34" charset="0"/>
                <a:cs typeface="Arial" pitchFamily="34" charset="0"/>
              </a:rPr>
              <a:t>Sensors</a:t>
            </a:r>
          </a:p>
          <a:p>
            <a:pPr indent="-171450">
              <a:lnSpc>
                <a:spcPct val="100000"/>
              </a:lnSpc>
              <a:buFont typeface="Arial" pitchFamily="34" charset="0"/>
              <a:buChar char="•"/>
            </a:pPr>
            <a:r>
              <a:rPr lang="en-US" sz="1400" dirty="0">
                <a:latin typeface="Arial" pitchFamily="34" charset="0"/>
                <a:cs typeface="Arial" pitchFamily="34" charset="0"/>
              </a:rPr>
              <a:t>GPS</a:t>
            </a:r>
          </a:p>
          <a:p>
            <a:pPr indent="-171450">
              <a:lnSpc>
                <a:spcPct val="100000"/>
              </a:lnSpc>
              <a:buFont typeface="Arial" pitchFamily="34" charset="0"/>
              <a:buChar char="•"/>
            </a:pPr>
            <a:r>
              <a:rPr lang="en-US" sz="1400" dirty="0">
                <a:latin typeface="Arial" pitchFamily="34" charset="0"/>
                <a:cs typeface="Arial" pitchFamily="34" charset="0"/>
              </a:rPr>
              <a:t>Instrumentation</a:t>
            </a:r>
          </a:p>
          <a:p>
            <a:pPr indent="-171450">
              <a:lnSpc>
                <a:spcPct val="100000"/>
              </a:lnSpc>
              <a:buFont typeface="Arial" pitchFamily="34" charset="0"/>
              <a:buChar char="•"/>
            </a:pPr>
            <a:r>
              <a:rPr lang="en-US" sz="1400" dirty="0">
                <a:latin typeface="Arial" pitchFamily="34" charset="0"/>
                <a:cs typeface="Arial" pitchFamily="34" charset="0"/>
              </a:rPr>
              <a:t>Cameras</a:t>
            </a:r>
          </a:p>
          <a:p>
            <a:pPr indent="-171450">
              <a:lnSpc>
                <a:spcPct val="100000"/>
              </a:lnSpc>
              <a:buFont typeface="Arial" pitchFamily="34" charset="0"/>
              <a:buChar char="•"/>
            </a:pPr>
            <a:r>
              <a:rPr lang="en-US" sz="1400" dirty="0">
                <a:latin typeface="Arial" pitchFamily="34" charset="0"/>
                <a:cs typeface="Arial" pitchFamily="34" charset="0"/>
              </a:rPr>
              <a:t>Communication systems</a:t>
            </a:r>
          </a:p>
          <a:p>
            <a:pPr indent="-171450">
              <a:lnSpc>
                <a:spcPct val="100000"/>
              </a:lnSpc>
              <a:buFont typeface="Arial" pitchFamily="34" charset="0"/>
              <a:buChar char="•"/>
            </a:pPr>
            <a:r>
              <a:rPr lang="en-US" sz="1400" dirty="0">
                <a:latin typeface="Arial" pitchFamily="34" charset="0"/>
                <a:cs typeface="Arial" pitchFamily="34" charset="0"/>
              </a:rPr>
              <a:t>Machines (embedded systems)</a:t>
            </a:r>
          </a:p>
        </p:txBody>
      </p:sp>
      <p:sp>
        <p:nvSpPr>
          <p:cNvPr id="15" name="TextBox 14"/>
          <p:cNvSpPr txBox="1"/>
          <p:nvPr/>
        </p:nvSpPr>
        <p:spPr>
          <a:xfrm>
            <a:off x="780903" y="1628775"/>
            <a:ext cx="1909497" cy="4324261"/>
          </a:xfrm>
          <a:prstGeom prst="rect">
            <a:avLst/>
          </a:prstGeom>
          <a:noFill/>
        </p:spPr>
        <p:txBody>
          <a:bodyPr wrap="none" rtlCol="0">
            <a:spAutoFit/>
          </a:bodyPr>
          <a:lstStyle/>
          <a:p>
            <a:r>
              <a:rPr lang="en-US" sz="1400" b="1" dirty="0">
                <a:solidFill>
                  <a:srgbClr val="095289"/>
                </a:solidFill>
                <a:latin typeface="Arial" pitchFamily="34" charset="0"/>
                <a:cs typeface="Arial" pitchFamily="34" charset="0"/>
              </a:rPr>
              <a:t>Repositories</a:t>
            </a:r>
          </a:p>
          <a:p>
            <a:pPr indent="-171450">
              <a:buFont typeface="Arial" pitchFamily="34" charset="0"/>
              <a:buChar char="•"/>
            </a:pPr>
            <a:r>
              <a:rPr lang="en-US" sz="1400" dirty="0">
                <a:latin typeface="Arial" pitchFamily="34" charset="0"/>
                <a:cs typeface="Arial" pitchFamily="34" charset="0"/>
              </a:rPr>
              <a:t>Databases (SQL)</a:t>
            </a:r>
          </a:p>
          <a:p>
            <a:pPr indent="-171450">
              <a:buFont typeface="Arial" pitchFamily="34" charset="0"/>
              <a:buChar char="•"/>
            </a:pPr>
            <a:r>
              <a:rPr lang="en-US" sz="1400" dirty="0">
                <a:latin typeface="Arial" pitchFamily="34" charset="0"/>
                <a:cs typeface="Arial" pitchFamily="34" charset="0"/>
              </a:rPr>
              <a:t>NoSQL</a:t>
            </a:r>
          </a:p>
          <a:p>
            <a:pPr indent="-171450">
              <a:buFont typeface="Arial" pitchFamily="34" charset="0"/>
              <a:buChar char="•"/>
            </a:pPr>
            <a:r>
              <a:rPr lang="en-US" sz="1400" dirty="0">
                <a:latin typeface="Arial" pitchFamily="34" charset="0"/>
                <a:cs typeface="Arial" pitchFamily="34" charset="0"/>
              </a:rPr>
              <a:t>Hadoop</a:t>
            </a:r>
          </a:p>
          <a:p>
            <a:endParaRPr lang="en-US" sz="1400" b="1" dirty="0">
              <a:solidFill>
                <a:srgbClr val="095289"/>
              </a:solidFill>
              <a:latin typeface="Arial" pitchFamily="34" charset="0"/>
              <a:cs typeface="Arial" pitchFamily="34" charset="0"/>
            </a:endParaRPr>
          </a:p>
          <a:p>
            <a:r>
              <a:rPr lang="en-US" sz="1400" b="1" dirty="0">
                <a:solidFill>
                  <a:srgbClr val="095289"/>
                </a:solidFill>
                <a:latin typeface="Arial" pitchFamily="34" charset="0"/>
                <a:cs typeface="Arial" pitchFamily="34" charset="0"/>
              </a:rPr>
              <a:t>File I/O</a:t>
            </a:r>
          </a:p>
          <a:p>
            <a:pPr indent="-171450">
              <a:buFont typeface="Arial" pitchFamily="34" charset="0"/>
              <a:buChar char="•"/>
            </a:pPr>
            <a:r>
              <a:rPr lang="en-US" sz="1400" dirty="0">
                <a:latin typeface="Arial" pitchFamily="34" charset="0"/>
                <a:cs typeface="Arial" pitchFamily="34" charset="0"/>
              </a:rPr>
              <a:t>Text</a:t>
            </a:r>
          </a:p>
          <a:p>
            <a:pPr indent="-171450">
              <a:buFont typeface="Arial" pitchFamily="34" charset="0"/>
              <a:buChar char="•"/>
            </a:pPr>
            <a:r>
              <a:rPr lang="en-US" sz="1400" dirty="0">
                <a:latin typeface="Arial" pitchFamily="34" charset="0"/>
                <a:cs typeface="Arial" pitchFamily="34" charset="0"/>
              </a:rPr>
              <a:t>Spreadsheet</a:t>
            </a:r>
          </a:p>
          <a:p>
            <a:pPr indent="-171450">
              <a:buFont typeface="Arial" pitchFamily="34" charset="0"/>
              <a:buChar char="•"/>
            </a:pPr>
            <a:r>
              <a:rPr lang="en-US" sz="1400" dirty="0">
                <a:latin typeface="Arial" pitchFamily="34" charset="0"/>
                <a:cs typeface="Arial" pitchFamily="34" charset="0"/>
              </a:rPr>
              <a:t>XML</a:t>
            </a:r>
          </a:p>
          <a:p>
            <a:endParaRPr lang="en-US" sz="900" b="1" dirty="0">
              <a:solidFill>
                <a:srgbClr val="095289"/>
              </a:solidFill>
              <a:latin typeface="Arial" pitchFamily="34" charset="0"/>
              <a:cs typeface="Arial" pitchFamily="34" charset="0"/>
            </a:endParaRPr>
          </a:p>
          <a:p>
            <a:r>
              <a:rPr lang="en-US" sz="1400" b="1" dirty="0">
                <a:solidFill>
                  <a:srgbClr val="095289"/>
                </a:solidFill>
                <a:latin typeface="Arial" pitchFamily="34" charset="0"/>
                <a:cs typeface="Arial" pitchFamily="34" charset="0"/>
              </a:rPr>
              <a:t>Web Sources</a:t>
            </a:r>
          </a:p>
          <a:p>
            <a:pPr indent="-171450">
              <a:buFont typeface="Arial" pitchFamily="34" charset="0"/>
              <a:buChar char="•"/>
            </a:pPr>
            <a:r>
              <a:rPr lang="en-US" sz="1400" dirty="0">
                <a:latin typeface="Arial" pitchFamily="34" charset="0"/>
                <a:cs typeface="Arial" pitchFamily="34" charset="0"/>
              </a:rPr>
              <a:t>RESTful</a:t>
            </a:r>
          </a:p>
          <a:p>
            <a:pPr indent="-171450">
              <a:buFont typeface="Arial" pitchFamily="34" charset="0"/>
              <a:buChar char="•"/>
            </a:pPr>
            <a:r>
              <a:rPr lang="en-US" sz="1400" dirty="0">
                <a:latin typeface="Arial" pitchFamily="34" charset="0"/>
                <a:cs typeface="Arial" pitchFamily="34" charset="0"/>
              </a:rPr>
              <a:t>JSON</a:t>
            </a:r>
          </a:p>
          <a:p>
            <a:pPr indent="-171450">
              <a:buFont typeface="Arial" pitchFamily="34" charset="0"/>
              <a:buChar char="•"/>
            </a:pPr>
            <a:r>
              <a:rPr lang="en-US" sz="1400" dirty="0">
                <a:latin typeface="Arial" pitchFamily="34" charset="0"/>
                <a:cs typeface="Arial" pitchFamily="34" charset="0"/>
              </a:rPr>
              <a:t>HTML</a:t>
            </a:r>
          </a:p>
          <a:p>
            <a:pPr indent="-171450">
              <a:buFont typeface="Arial" pitchFamily="34" charset="0"/>
              <a:buChar char="•"/>
            </a:pPr>
            <a:r>
              <a:rPr lang="en-US" sz="1400" dirty="0">
                <a:latin typeface="Arial" pitchFamily="34" charset="0"/>
                <a:cs typeface="Arial" pitchFamily="34" charset="0"/>
              </a:rPr>
              <a:t>Mapping</a:t>
            </a:r>
          </a:p>
          <a:p>
            <a:pPr indent="-171450">
              <a:buFont typeface="Arial" pitchFamily="34" charset="0"/>
              <a:buChar char="•"/>
            </a:pPr>
            <a:r>
              <a:rPr lang="en-US" sz="1400" dirty="0">
                <a:latin typeface="Arial" pitchFamily="34" charset="0"/>
                <a:cs typeface="Arial" pitchFamily="34" charset="0"/>
              </a:rPr>
              <a:t>Financial </a:t>
            </a:r>
            <a:r>
              <a:rPr lang="en-US" sz="1400" dirty="0" err="1">
                <a:latin typeface="Arial" pitchFamily="34" charset="0"/>
                <a:cs typeface="Arial" pitchFamily="34" charset="0"/>
              </a:rPr>
              <a:t>datafeeds</a:t>
            </a:r>
            <a:endParaRPr lang="en-US" sz="1400" dirty="0">
              <a:latin typeface="Arial" pitchFamily="34" charset="0"/>
              <a:cs typeface="Arial" pitchFamily="34" charset="0"/>
            </a:endParaRPr>
          </a:p>
          <a:p>
            <a:endParaRPr lang="en-US" sz="1400" b="1" dirty="0">
              <a:solidFill>
                <a:srgbClr val="095289"/>
              </a:solidFill>
              <a:latin typeface="Arial" pitchFamily="34" charset="0"/>
              <a:cs typeface="Arial" pitchFamily="34" charset="0"/>
            </a:endParaRPr>
          </a:p>
          <a:p>
            <a:endParaRPr lang="en-US" sz="1400" b="1" dirty="0">
              <a:solidFill>
                <a:srgbClr val="095289"/>
              </a:solidFill>
              <a:latin typeface="Arial" pitchFamily="34" charset="0"/>
              <a:cs typeface="Arial" pitchFamily="34" charset="0"/>
            </a:endParaRPr>
          </a:p>
          <a:p>
            <a:pPr indent="-171450">
              <a:buFont typeface="Arial" pitchFamily="34" charset="0"/>
              <a:buChar char="•"/>
            </a:pPr>
            <a:endParaRPr lang="en-US" sz="1400" dirty="0">
              <a:latin typeface="Arial" pitchFamily="34" charset="0"/>
              <a:cs typeface="Arial" pitchFamily="34" charset="0"/>
            </a:endParaRPr>
          </a:p>
          <a:p>
            <a:pPr indent="-171450">
              <a:buFont typeface="Arial" pitchFamily="34" charset="0"/>
              <a:buChar char="•"/>
            </a:pPr>
            <a:endParaRPr lang="en-US" sz="1400" dirty="0">
              <a:latin typeface="Arial" pitchFamily="34" charset="0"/>
              <a:cs typeface="Arial" pitchFamily="34" charset="0"/>
            </a:endParaRPr>
          </a:p>
        </p:txBody>
      </p:sp>
      <p:pic>
        <p:nvPicPr>
          <p:cNvPr id="43" name="Picture 42" descr="logo647.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79339" y="23675"/>
            <a:ext cx="1327516" cy="360269"/>
          </a:xfrm>
          <a:prstGeom prst="rect">
            <a:avLst/>
          </a:prstGeom>
          <a:noFill/>
          <a:ln>
            <a:noFill/>
          </a:ln>
        </p:spPr>
      </p:pic>
      <p:sp>
        <p:nvSpPr>
          <p:cNvPr id="12" name="Rounded Rectangle 11"/>
          <p:cNvSpPr/>
          <p:nvPr/>
        </p:nvSpPr>
        <p:spPr>
          <a:xfrm>
            <a:off x="797991" y="1010806"/>
            <a:ext cx="2596806" cy="914400"/>
          </a:xfrm>
          <a:prstGeom prst="round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t"/>
          <a:lstStyle/>
          <a:p>
            <a:r>
              <a:rPr lang="en-US" b="1" dirty="0">
                <a:solidFill>
                  <a:schemeClr val="tx1"/>
                </a:solidFill>
                <a:latin typeface="Arial" pitchFamily="34" charset="0"/>
                <a:cs typeface="Arial" pitchFamily="34" charset="0"/>
              </a:rPr>
              <a:t>Business and Transactional Data</a:t>
            </a:r>
          </a:p>
        </p:txBody>
      </p:sp>
      <p:sp>
        <p:nvSpPr>
          <p:cNvPr id="14" name="Rounded Rectangle 13"/>
          <p:cNvSpPr/>
          <p:nvPr/>
        </p:nvSpPr>
        <p:spPr>
          <a:xfrm>
            <a:off x="9036320" y="1010806"/>
            <a:ext cx="2824047" cy="914400"/>
          </a:xfrm>
          <a:prstGeom prst="round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t"/>
          <a:lstStyle/>
          <a:p>
            <a:r>
              <a:rPr lang="en-US" b="1" dirty="0">
                <a:solidFill>
                  <a:schemeClr val="tx1"/>
                </a:solidFill>
                <a:latin typeface="Arial" pitchFamily="34" charset="0"/>
                <a:cs typeface="Arial" pitchFamily="34" charset="0"/>
              </a:rPr>
              <a:t>Engineering, Scientific, and Field Data</a:t>
            </a:r>
          </a:p>
        </p:txBody>
      </p:sp>
      <p:pic>
        <p:nvPicPr>
          <p:cNvPr id="2" name="Picture 1"/>
          <p:cNvPicPr>
            <a:picLocks noChangeAspect="1"/>
          </p:cNvPicPr>
          <p:nvPr/>
        </p:nvPicPr>
        <p:blipFill>
          <a:blip r:embed="rId4"/>
          <a:stretch>
            <a:fillRect/>
          </a:stretch>
        </p:blipFill>
        <p:spPr>
          <a:xfrm>
            <a:off x="4671188" y="5550604"/>
            <a:ext cx="2670200" cy="1191392"/>
          </a:xfrm>
          <a:prstGeom prst="rect">
            <a:avLst/>
          </a:prstGeom>
        </p:spPr>
      </p:pic>
      <p:sp>
        <p:nvSpPr>
          <p:cNvPr id="27" name="Rounded Rectangle 26"/>
          <p:cNvSpPr/>
          <p:nvPr/>
        </p:nvSpPr>
        <p:spPr>
          <a:xfrm>
            <a:off x="4511396" y="718899"/>
            <a:ext cx="2989785" cy="919401"/>
          </a:xfrm>
          <a:prstGeom prst="roundRect">
            <a:avLst/>
          </a:prstGeom>
          <a:solidFill>
            <a:schemeClr val="accent5">
              <a:lumMod val="20000"/>
              <a:lumOff val="80000"/>
            </a:schemeClr>
          </a:solidFill>
          <a:ln w="38100">
            <a:solidFill>
              <a:srgbClr val="FF0000"/>
            </a:solidFill>
          </a:ln>
          <a:effectLst>
            <a:outerShdw blurRad="149987" dist="250190" dir="270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t>MATLAB Analytics work with </a:t>
            </a:r>
            <a:r>
              <a:rPr lang="en-US" sz="1600" b="1" dirty="0">
                <a:solidFill>
                  <a:schemeClr val="accent4"/>
                </a:solidFill>
                <a:latin typeface="Arial Black" panose="020B0A04020102020204" pitchFamily="34" charset="0"/>
              </a:rPr>
              <a:t>business </a:t>
            </a:r>
            <a:r>
              <a:rPr lang="en-US" sz="1600" b="1" u="sng" dirty="0"/>
              <a:t>and</a:t>
            </a:r>
            <a:r>
              <a:rPr lang="en-US" sz="1600" b="1" dirty="0">
                <a:solidFill>
                  <a:schemeClr val="tx1"/>
                </a:solidFill>
                <a:latin typeface="Arial Black" panose="020B0A04020102020204" pitchFamily="34" charset="0"/>
              </a:rPr>
              <a:t> </a:t>
            </a:r>
            <a:r>
              <a:rPr lang="en-US" sz="1600" b="1" dirty="0">
                <a:solidFill>
                  <a:schemeClr val="accent4"/>
                </a:solidFill>
                <a:latin typeface="Arial Black" panose="020B0A04020102020204" pitchFamily="34" charset="0"/>
              </a:rPr>
              <a:t>engineering data</a:t>
            </a:r>
            <a:endParaRPr lang="en-US" sz="1600" b="1" dirty="0">
              <a:solidFill>
                <a:schemeClr val="accent4"/>
              </a:solidFill>
              <a:latin typeface="Arial Black" panose="020B0A04020102020204" pitchFamily="34" charset="0"/>
              <a:cs typeface="Arial" pitchFamily="34" charset="0"/>
            </a:endParaRPr>
          </a:p>
        </p:txBody>
      </p:sp>
      <p:sp>
        <p:nvSpPr>
          <p:cNvPr id="19" name="Title 1">
            <a:extLst>
              <a:ext uri="{FF2B5EF4-FFF2-40B4-BE49-F238E27FC236}">
                <a16:creationId xmlns:a16="http://schemas.microsoft.com/office/drawing/2014/main" id="{9675E601-7FBF-488B-86C4-498F3C5A6334}"/>
              </a:ext>
            </a:extLst>
          </p:cNvPr>
          <p:cNvSpPr>
            <a:spLocks noGrp="1"/>
          </p:cNvSpPr>
          <p:nvPr>
            <p:ph type="title"/>
          </p:nvPr>
        </p:nvSpPr>
        <p:spPr>
          <a:xfrm>
            <a:off x="609602" y="457200"/>
            <a:ext cx="10769600" cy="990600"/>
          </a:xfrm>
        </p:spPr>
        <p:txBody>
          <a:bodyPr/>
          <a:lstStyle/>
          <a:p>
            <a:r>
              <a:rPr lang="en-US" dirty="0"/>
              <a:t>Data Access</a:t>
            </a:r>
          </a:p>
        </p:txBody>
      </p:sp>
      <p:sp>
        <p:nvSpPr>
          <p:cNvPr id="20" name="TextBox 19">
            <a:extLst>
              <a:ext uri="{FF2B5EF4-FFF2-40B4-BE49-F238E27FC236}">
                <a16:creationId xmlns:a16="http://schemas.microsoft.com/office/drawing/2014/main" id="{246F3106-9DA2-4E5A-BD44-E245A4DB8577}"/>
              </a:ext>
            </a:extLst>
          </p:cNvPr>
          <p:cNvSpPr txBox="1"/>
          <p:nvPr/>
        </p:nvSpPr>
        <p:spPr>
          <a:xfrm>
            <a:off x="5402243" y="1982450"/>
            <a:ext cx="1712328" cy="2893100"/>
          </a:xfrm>
          <a:prstGeom prst="rect">
            <a:avLst/>
          </a:prstGeom>
          <a:noFill/>
        </p:spPr>
        <p:txBody>
          <a:bodyPr wrap="none" rtlCol="0">
            <a:spAutoFit/>
          </a:bodyPr>
          <a:lstStyle/>
          <a:p>
            <a:endParaRPr lang="en-US" sz="1400" b="1" dirty="0">
              <a:solidFill>
                <a:srgbClr val="095289"/>
              </a:solidFill>
              <a:latin typeface="Arial" pitchFamily="34" charset="0"/>
              <a:cs typeface="Arial" pitchFamily="34" charset="0"/>
            </a:endParaRPr>
          </a:p>
          <a:p>
            <a:r>
              <a:rPr lang="en-US" sz="1400" b="1" dirty="0">
                <a:solidFill>
                  <a:srgbClr val="095289"/>
                </a:solidFill>
                <a:latin typeface="Arial" pitchFamily="34" charset="0"/>
                <a:cs typeface="Arial" pitchFamily="34" charset="0"/>
              </a:rPr>
              <a:t>Cloud</a:t>
            </a:r>
          </a:p>
          <a:p>
            <a:pPr indent="-171450">
              <a:buFont typeface="Arial" pitchFamily="34" charset="0"/>
              <a:buChar char="•"/>
            </a:pPr>
            <a:r>
              <a:rPr lang="en-US" sz="1400" dirty="0">
                <a:latin typeface="Arial" pitchFamily="34" charset="0"/>
                <a:cs typeface="Arial" pitchFamily="34" charset="0"/>
              </a:rPr>
              <a:t>Amazon S3</a:t>
            </a:r>
          </a:p>
          <a:p>
            <a:pPr indent="-171450">
              <a:buFont typeface="Arial" pitchFamily="34" charset="0"/>
              <a:buChar char="•"/>
            </a:pPr>
            <a:r>
              <a:rPr lang="en-US" sz="1400" dirty="0">
                <a:latin typeface="Arial" pitchFamily="34" charset="0"/>
                <a:cs typeface="Arial" pitchFamily="34" charset="0"/>
              </a:rPr>
              <a:t>Azure Blob</a:t>
            </a:r>
          </a:p>
          <a:p>
            <a:endParaRPr lang="en-US" sz="1400" b="1" dirty="0">
              <a:solidFill>
                <a:srgbClr val="095289"/>
              </a:solidFill>
              <a:latin typeface="Arial" pitchFamily="34" charset="0"/>
              <a:cs typeface="Arial" pitchFamily="34" charset="0"/>
            </a:endParaRPr>
          </a:p>
          <a:p>
            <a:r>
              <a:rPr lang="en-US" sz="1400" b="1" dirty="0">
                <a:solidFill>
                  <a:srgbClr val="095289"/>
                </a:solidFill>
                <a:latin typeface="Arial" pitchFamily="34" charset="0"/>
                <a:cs typeface="Arial" pitchFamily="34" charset="0"/>
              </a:rPr>
              <a:t>Streaming</a:t>
            </a:r>
          </a:p>
          <a:p>
            <a:pPr indent="-171450">
              <a:buFont typeface="Arial" pitchFamily="34" charset="0"/>
              <a:buChar char="•"/>
            </a:pPr>
            <a:r>
              <a:rPr lang="en-US" sz="1400" dirty="0">
                <a:latin typeface="Arial" pitchFamily="34" charset="0"/>
                <a:cs typeface="Arial" pitchFamily="34" charset="0"/>
              </a:rPr>
              <a:t>Amazon Kinesis</a:t>
            </a:r>
          </a:p>
          <a:p>
            <a:pPr indent="-171450">
              <a:buFont typeface="Arial" pitchFamily="34" charset="0"/>
              <a:buChar char="•"/>
            </a:pPr>
            <a:r>
              <a:rPr lang="en-US" sz="1400" dirty="0">
                <a:latin typeface="Arial" pitchFamily="34" charset="0"/>
                <a:cs typeface="Arial" pitchFamily="34" charset="0"/>
              </a:rPr>
              <a:t>Azure Event Hub</a:t>
            </a:r>
          </a:p>
          <a:p>
            <a:pPr indent="-171450">
              <a:buFont typeface="Arial" pitchFamily="34" charset="0"/>
              <a:buChar char="•"/>
            </a:pPr>
            <a:r>
              <a:rPr lang="en-US" sz="1400" dirty="0">
                <a:latin typeface="Arial" pitchFamily="34" charset="0"/>
                <a:cs typeface="Arial" pitchFamily="34" charset="0"/>
              </a:rPr>
              <a:t>Kafka</a:t>
            </a:r>
          </a:p>
          <a:p>
            <a:pPr indent="-171450">
              <a:buFont typeface="Arial" pitchFamily="34" charset="0"/>
              <a:buChar char="•"/>
            </a:pPr>
            <a:r>
              <a:rPr lang="en-US" sz="1400" dirty="0">
                <a:latin typeface="Arial" pitchFamily="34" charset="0"/>
                <a:cs typeface="Arial" pitchFamily="34" charset="0"/>
              </a:rPr>
              <a:t>MQTT</a:t>
            </a:r>
          </a:p>
          <a:p>
            <a:endParaRPr lang="en-US" sz="1400" b="1" dirty="0">
              <a:solidFill>
                <a:srgbClr val="095289"/>
              </a:solidFill>
              <a:latin typeface="Arial" pitchFamily="34" charset="0"/>
              <a:cs typeface="Arial" pitchFamily="34" charset="0"/>
            </a:endParaRPr>
          </a:p>
          <a:p>
            <a:pPr indent="-171450">
              <a:buFont typeface="Arial" pitchFamily="34" charset="0"/>
              <a:buChar char="•"/>
            </a:pPr>
            <a:endParaRPr lang="en-US" sz="1400" dirty="0">
              <a:latin typeface="Arial" pitchFamily="34" charset="0"/>
              <a:cs typeface="Arial" pitchFamily="34" charset="0"/>
            </a:endParaRPr>
          </a:p>
          <a:p>
            <a:pPr indent="-171450">
              <a:buFont typeface="Arial" pitchFamily="34" charset="0"/>
              <a:buChar char="•"/>
            </a:pPr>
            <a:endParaRPr lang="en-US" sz="1400" dirty="0">
              <a:latin typeface="Arial" pitchFamily="34" charset="0"/>
              <a:cs typeface="Arial" pitchFamily="34" charset="0"/>
            </a:endParaRPr>
          </a:p>
        </p:txBody>
      </p:sp>
    </p:spTree>
    <p:extLst>
      <p:ext uri="{BB962C8B-B14F-4D97-AF65-F5344CB8AC3E}">
        <p14:creationId xmlns:p14="http://schemas.microsoft.com/office/powerpoint/2010/main" val="124336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ph type="title"/>
          </p:nvPr>
        </p:nvSpPr>
        <p:spPr>
          <a:xfrm>
            <a:off x="609602" y="457200"/>
            <a:ext cx="10769600" cy="990600"/>
          </a:xfrm>
        </p:spPr>
        <p:txBody>
          <a:bodyPr/>
          <a:lstStyle/>
          <a:p>
            <a:r>
              <a:rPr lang="en-US" dirty="0"/>
              <a:t>Pre Processing – MATLAB Automated Ground truth Labeling </a:t>
            </a:r>
          </a:p>
        </p:txBody>
      </p:sp>
      <p:sp>
        <p:nvSpPr>
          <p:cNvPr id="3" name="Rectangle: Rounded Corners 2"/>
          <p:cNvSpPr/>
          <p:nvPr/>
        </p:nvSpPr>
        <p:spPr>
          <a:xfrm>
            <a:off x="528959" y="2438400"/>
            <a:ext cx="2608704" cy="2754364"/>
          </a:xfrm>
          <a:prstGeom prst="round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600" b="1" dirty="0">
                <a:solidFill>
                  <a:srgbClr val="D27808"/>
                </a:solidFill>
                <a:latin typeface="Arial" pitchFamily="34" charset="0"/>
                <a:cs typeface="Arial" pitchFamily="34" charset="0"/>
              </a:rPr>
              <a:t>New App for Ground Truth Labeling</a:t>
            </a:r>
            <a:endParaRPr lang="en-US" b="1" dirty="0">
              <a:solidFill>
                <a:srgbClr val="D27808"/>
              </a:solidFill>
              <a:latin typeface="Arial" pitchFamily="34" charset="0"/>
              <a:cs typeface="Arial" pitchFamily="34" charset="0"/>
            </a:endParaRPr>
          </a:p>
          <a:p>
            <a:pPr marL="285750" indent="-285750" algn="ctr">
              <a:buFont typeface="Arial" panose="020B0604020202020204" pitchFamily="34" charset="0"/>
              <a:buChar char="•"/>
            </a:pPr>
            <a:r>
              <a:rPr lang="en-US" sz="1600" b="1" dirty="0">
                <a:solidFill>
                  <a:schemeClr val="tx1"/>
                </a:solidFill>
                <a:latin typeface="Arial" pitchFamily="34" charset="0"/>
                <a:cs typeface="Arial" pitchFamily="34" charset="0"/>
              </a:rPr>
              <a:t>Automatically Create your own library of images from Video</a:t>
            </a:r>
          </a:p>
          <a:p>
            <a:pPr marL="285750" indent="-285750" algn="ctr">
              <a:buFont typeface="Arial" panose="020B0604020202020204" pitchFamily="34" charset="0"/>
              <a:buChar char="•"/>
            </a:pPr>
            <a:r>
              <a:rPr lang="en-US" sz="1600" dirty="0">
                <a:solidFill>
                  <a:schemeClr val="tx1"/>
                </a:solidFill>
              </a:rPr>
              <a:t>Label pixels and regions for semantic segmentation</a:t>
            </a:r>
          </a:p>
          <a:p>
            <a:pPr marL="285750" indent="-285750" algn="ctr">
              <a:buFont typeface="Arial" panose="020B0604020202020204" pitchFamily="34" charset="0"/>
              <a:buChar char="•"/>
            </a:pPr>
            <a:endParaRPr lang="en-US" sz="1600" b="1" dirty="0">
              <a:solidFill>
                <a:schemeClr val="tx1"/>
              </a:solidFill>
              <a:latin typeface="Arial" pitchFamily="34" charset="0"/>
              <a:cs typeface="Arial" pitchFamily="34" charset="0"/>
            </a:endParaRPr>
          </a:p>
        </p:txBody>
      </p:sp>
      <p:pic>
        <p:nvPicPr>
          <p:cNvPr id="22" name="Content Placeholder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3358178" y="1447800"/>
            <a:ext cx="3702292" cy="2900235"/>
          </a:xfrm>
          <a:prstGeom prst="rect">
            <a:avLst/>
          </a:prstGeom>
        </p:spPr>
      </p:pic>
      <p:pic>
        <p:nvPicPr>
          <p:cNvPr id="23" name="VideoLabel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80985" y="2438400"/>
            <a:ext cx="4386675" cy="2467505"/>
          </a:xfrm>
          <a:prstGeom prst="rect">
            <a:avLst/>
          </a:prstGeom>
        </p:spPr>
      </p:pic>
      <p:pic>
        <p:nvPicPr>
          <p:cNvPr id="24" name="Picture 4" descr="http://www-sbtools-ah.mathworks.com/mathworks/devel/sbs/21/ncorriel.Bdoc17b/matlab/help/examples/vision/win64/SemanticSegmentationUsingDeepLearningExample_05.png"/>
          <p:cNvPicPr>
            <a:picLocks noChangeAspect="1" noChangeArrowheads="1"/>
          </p:cNvPicPr>
          <p:nvPr/>
        </p:nvPicPr>
        <p:blipFill rotWithShape="1">
          <a:blip r:embed="rId7">
            <a:extLst>
              <a:ext uri="{28A0092B-C50C-407E-A947-70E740481C1C}">
                <a14:useLocalDpi xmlns:a14="http://schemas.microsoft.com/office/drawing/2010/main" val="0"/>
              </a:ext>
            </a:extLst>
          </a:blip>
          <a:srcRect l="13646" t="9092" r="23088" b="18553"/>
          <a:stretch/>
        </p:blipFill>
        <p:spPr bwMode="auto">
          <a:xfrm>
            <a:off x="4876800" y="4193318"/>
            <a:ext cx="3315726" cy="2535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74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74"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Detection and localization using deep learning</a:t>
            </a:r>
          </a:p>
        </p:txBody>
      </p:sp>
      <p:sp>
        <p:nvSpPr>
          <p:cNvPr id="7" name="TextBox 6"/>
          <p:cNvSpPr txBox="1"/>
          <p:nvPr/>
        </p:nvSpPr>
        <p:spPr>
          <a:xfrm>
            <a:off x="265356" y="5512418"/>
            <a:ext cx="4726191" cy="830997"/>
          </a:xfrm>
          <a:prstGeom prst="rect">
            <a:avLst/>
          </a:prstGeom>
          <a:solidFill>
            <a:schemeClr val="tx2">
              <a:lumMod val="20000"/>
              <a:lumOff val="80000"/>
            </a:schemeClr>
          </a:solidFill>
        </p:spPr>
        <p:txBody>
          <a:bodyPr wrap="square" rtlCol="0" anchor="ctr">
            <a:spAutoFit/>
          </a:bodyPr>
          <a:lstStyle/>
          <a:p>
            <a:pPr algn="ctr"/>
            <a:r>
              <a:rPr lang="en-US" sz="2400" b="1" dirty="0">
                <a:effectLst/>
                <a:latin typeface="Arial Narrow" panose="020B0606020202030204" pitchFamily="34" charset="0"/>
                <a:cs typeface="Arial" pitchFamily="34" charset="0"/>
              </a:rPr>
              <a:t>Regions with Convolutional Neural Network Features (R-CNN)</a:t>
            </a:r>
          </a:p>
        </p:txBody>
      </p:sp>
      <p:sp>
        <p:nvSpPr>
          <p:cNvPr id="9" name="TextBox 8"/>
          <p:cNvSpPr txBox="1"/>
          <p:nvPr/>
        </p:nvSpPr>
        <p:spPr>
          <a:xfrm>
            <a:off x="5217735" y="5512417"/>
            <a:ext cx="6677178" cy="830998"/>
          </a:xfrm>
          <a:prstGeom prst="rect">
            <a:avLst/>
          </a:prstGeom>
          <a:solidFill>
            <a:schemeClr val="accent4">
              <a:lumMod val="40000"/>
              <a:lumOff val="60000"/>
            </a:schemeClr>
          </a:solidFill>
        </p:spPr>
        <p:txBody>
          <a:bodyPr wrap="square" rtlCol="0" anchor="ctr">
            <a:noAutofit/>
          </a:bodyPr>
          <a:lstStyle/>
          <a:p>
            <a:pPr algn="ctr"/>
            <a:r>
              <a:rPr lang="en-US" sz="2400" b="1" dirty="0">
                <a:effectLst/>
                <a:latin typeface="Arial Narrow" panose="020B0606020202030204" pitchFamily="34" charset="0"/>
                <a:cs typeface="Arial" pitchFamily="34" charset="0"/>
              </a:rPr>
              <a:t>Semantic Segmentation using </a:t>
            </a:r>
            <a:r>
              <a:rPr lang="en-US" sz="2400" b="1" dirty="0" err="1">
                <a:effectLst/>
                <a:latin typeface="Arial Narrow" panose="020B0606020202030204" pitchFamily="34" charset="0"/>
                <a:cs typeface="Arial" pitchFamily="34" charset="0"/>
              </a:rPr>
              <a:t>SegNet</a:t>
            </a:r>
            <a:endParaRPr lang="en-US" sz="2400" b="1" dirty="0">
              <a:effectLst/>
              <a:latin typeface="Arial Narrow" panose="020B0606020202030204" pitchFamily="34" charset="0"/>
              <a:cs typeface="Arial" pitchFamily="34" charset="0"/>
            </a:endParaRPr>
          </a:p>
        </p:txBody>
      </p:sp>
    </p:spTree>
    <p:extLst>
      <p:ext uri="{BB962C8B-B14F-4D97-AF65-F5344CB8AC3E}">
        <p14:creationId xmlns:p14="http://schemas.microsoft.com/office/powerpoint/2010/main" val="439283767"/>
      </p:ext>
    </p:extLst>
  </p:cSld>
  <p:clrMapOvr>
    <a:masterClrMapping/>
  </p:clrMapOvr>
  <p:timing>
    <p:tnLst>
      <p:par>
        <p:cTn id="1" dur="indefinite" restart="never" nodeType="tmRoot"/>
      </p:par>
    </p:tnLst>
  </p:timing>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B62C555-CD70-4EE5-8275-70287A7F6F1D}" vid="{C2E7C768-1CE4-4169-86EB-FCD5439530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C6745FB60D8843A619B39510D31043" ma:contentTypeVersion="4" ma:contentTypeDescription="Create a new document." ma:contentTypeScope="" ma:versionID="f11fe295f06dfefd9da83b64d20ebd1c">
  <xsd:schema xmlns:xsd="http://www.w3.org/2001/XMLSchema" xmlns:xs="http://www.w3.org/2001/XMLSchema" xmlns:p="http://schemas.microsoft.com/office/2006/metadata/properties" xmlns:ns2="d3d40d97-9b5f-41ca-9c47-ecb254bc038f" xmlns:ns3="cb0f7061-7dcc-4675-87d0-620775e8c0a7" targetNamespace="http://schemas.microsoft.com/office/2006/metadata/properties" ma:root="true" ma:fieldsID="c9a6f824c0a1f48e2ab0add5efdc6a75" ns2:_="" ns3:_="">
    <xsd:import namespace="d3d40d97-9b5f-41ca-9c47-ecb254bc038f"/>
    <xsd:import namespace="cb0f7061-7dcc-4675-87d0-620775e8c0a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d40d97-9b5f-41ca-9c47-ecb254bc038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b0f7061-7dcc-4675-87d0-620775e8c0a7"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cb0f7061-7dcc-4675-87d0-620775e8c0a7">
      <UserInfo>
        <DisplayName>Shounak Mitra</DisplayName>
        <AccountId>238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C6B62B-477D-4BFD-A4DA-1473636034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d40d97-9b5f-41ca-9c47-ecb254bc038f"/>
    <ds:schemaRef ds:uri="cb0f7061-7dcc-4675-87d0-620775e8c0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F0ECE7-88E4-4C75-9533-8367B66C5AF1}">
  <ds:schemaRefs>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 ds:uri="d3d40d97-9b5f-41ca-9c47-ecb254bc038f"/>
    <ds:schemaRef ds:uri="http://schemas.microsoft.com/office/2006/metadata/properties"/>
    <ds:schemaRef ds:uri="http://schemas.microsoft.com/office/infopath/2007/PartnerControls"/>
    <ds:schemaRef ds:uri="cb0f7061-7dcc-4675-87d0-620775e8c0a7"/>
    <ds:schemaRef ds:uri="http://purl.org/dc/elements/1.1/"/>
  </ds:schemaRefs>
</ds:datastoreItem>
</file>

<file path=customXml/itemProps3.xml><?xml version="1.0" encoding="utf-8"?>
<ds:datastoreItem xmlns:ds="http://schemas.openxmlformats.org/officeDocument/2006/customXml" ds:itemID="{EF88B2DC-5BBD-4031-9947-39AAF7F9EB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9441</TotalTime>
  <Words>1269</Words>
  <Application>Microsoft Office PowerPoint</Application>
  <PresentationFormat>Widescreen</PresentationFormat>
  <Paragraphs>284</Paragraphs>
  <Slides>27</Slides>
  <Notes>10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Aharoni</vt:lpstr>
      <vt:lpstr>Malgun Gothic</vt:lpstr>
      <vt:lpstr>Arial</vt:lpstr>
      <vt:lpstr>Arial Black</vt:lpstr>
      <vt:lpstr>Arial Narrow</vt:lpstr>
      <vt:lpstr>Arial Rounded MT Bold</vt:lpstr>
      <vt:lpstr>Calibri</vt:lpstr>
      <vt:lpstr>Courier New</vt:lpstr>
      <vt:lpstr>Franklin Gothic Medium</vt:lpstr>
      <vt:lpstr>Wingdings</vt:lpstr>
      <vt:lpstr>MW_Public_widescreen</vt:lpstr>
      <vt:lpstr>Deep Learning A Practical Approach in MATLAB</vt:lpstr>
      <vt:lpstr>PowerPoint Presentation</vt:lpstr>
      <vt:lpstr>Artificial Intelligence is Everywhere</vt:lpstr>
      <vt:lpstr>PowerPoint Presentation</vt:lpstr>
      <vt:lpstr>PowerPoint Presentation</vt:lpstr>
      <vt:lpstr>Deep Learning - end to end product development</vt:lpstr>
      <vt:lpstr>Data Access</vt:lpstr>
      <vt:lpstr>Pre Processing – MATLAB Automated Ground truth Labeling </vt:lpstr>
      <vt:lpstr>Detection and localization using deep learning</vt:lpstr>
      <vt:lpstr>Deep Learning Model Support</vt:lpstr>
      <vt:lpstr>Import the Latest Models for Transfer Learning</vt:lpstr>
      <vt:lpstr>Deep Learning – In 5 lines of MATLAB code</vt:lpstr>
      <vt:lpstr>Live Training Progress</vt:lpstr>
      <vt:lpstr>Training in MATLAB is fast</vt:lpstr>
      <vt:lpstr>Deep learning on CPU, GPU, multi-GPU and clusters</vt:lpstr>
      <vt:lpstr>Deep learning on CPU, GPU, multi-GPU and clusters</vt:lpstr>
      <vt:lpstr>Deep learning on CPU, GPU, multi-GPU and clusters</vt:lpstr>
      <vt:lpstr>Deep learning on CPU, GPU, multi-GPU and clusters </vt:lpstr>
      <vt:lpstr>Deep Learning Deployment Options</vt:lpstr>
      <vt:lpstr>Running a Trained Model</vt:lpstr>
      <vt:lpstr>Running a Trained Model</vt:lpstr>
      <vt:lpstr>AlexNet Inference on NVIDIA Titan XP GPU</vt:lpstr>
      <vt:lpstr>MATLAB GPU Coder</vt:lpstr>
      <vt:lpstr>PowerPoint Presentation</vt:lpstr>
      <vt:lpstr>Deep Learning - end to end product development</vt:lpstr>
      <vt:lpstr>More Resources - Learn Deep Learning for free</vt:lpstr>
      <vt:lpstr>MathWorks        can help you do Deep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101: A MATLAB Primer for Deep Learning</dc:title>
  <dc:creator>abhijit</dc:creator>
  <cp:lastModifiedBy>Richard Xu</cp:lastModifiedBy>
  <cp:revision>202</cp:revision>
  <dcterms:modified xsi:type="dcterms:W3CDTF">2018-02-26T15:21:52Z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0x01010030C6745FB60D8843A619B39510D31043</vt:lpwstr>
  </property>
</Properties>
</file>